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sldIdLst>
    <p:sldId id="256" r:id="rId5"/>
    <p:sldId id="273" r:id="rId6"/>
    <p:sldId id="269" r:id="rId7"/>
    <p:sldId id="274" r:id="rId8"/>
    <p:sldId id="258" r:id="rId9"/>
    <p:sldId id="259" r:id="rId10"/>
    <p:sldId id="261" r:id="rId11"/>
    <p:sldId id="262" r:id="rId12"/>
    <p:sldId id="260" r:id="rId1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63321" autoAdjust="0"/>
  </p:normalViewPr>
  <p:slideViewPr>
    <p:cSldViewPr>
      <p:cViewPr varScale="1">
        <p:scale>
          <a:sx n="54" d="100"/>
          <a:sy n="54" d="100"/>
        </p:scale>
        <p:origin x="2290"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E7F6350-C035-47EE-A86E-E5493F050C9E}" type="doc">
      <dgm:prSet loTypeId="urn:microsoft.com/office/officeart/2005/8/layout/pyramid1" loCatId="pyramid" qsTypeId="urn:microsoft.com/office/officeart/2005/8/quickstyle/simple1" qsCatId="simple" csTypeId="urn:microsoft.com/office/officeart/2005/8/colors/accent1_2" csCatId="accent1" phldr="1"/>
      <dgm:spPr/>
    </dgm:pt>
    <dgm:pt modelId="{95A2AA5D-6A6E-4FC4-941E-EABE3E25032A}">
      <dgm:prSet phldrT="[Tekst]" custT="1"/>
      <dgm:spPr/>
      <dgm:t>
        <a:bodyPr/>
        <a:lstStyle/>
        <a:p>
          <a:endParaRPr lang="nl-NL" sz="2400" dirty="0"/>
        </a:p>
        <a:p>
          <a:r>
            <a:rPr lang="nl-NL" sz="2400" dirty="0"/>
            <a:t>Pure </a:t>
          </a:r>
          <a:r>
            <a:rPr lang="nl-NL" sz="2000" dirty="0" err="1"/>
            <a:t>leisure</a:t>
          </a:r>
          <a:endParaRPr lang="nl-NL" sz="2400" dirty="0"/>
        </a:p>
      </dgm:t>
    </dgm:pt>
    <dgm:pt modelId="{ACD8E893-FC17-47A3-9C12-42E510333EEA}" type="parTrans" cxnId="{40187504-0126-417A-B036-CCDCEA3F9949}">
      <dgm:prSet/>
      <dgm:spPr/>
      <dgm:t>
        <a:bodyPr/>
        <a:lstStyle/>
        <a:p>
          <a:endParaRPr lang="nl-NL"/>
        </a:p>
      </dgm:t>
    </dgm:pt>
    <dgm:pt modelId="{F13A45AC-FDF8-48F5-9409-CCFA58BD3DC4}" type="sibTrans" cxnId="{40187504-0126-417A-B036-CCDCEA3F9949}">
      <dgm:prSet/>
      <dgm:spPr/>
      <dgm:t>
        <a:bodyPr/>
        <a:lstStyle/>
        <a:p>
          <a:endParaRPr lang="nl-NL"/>
        </a:p>
      </dgm:t>
    </dgm:pt>
    <dgm:pt modelId="{19038631-9D6D-4E0E-B37D-7AF36EDE25EE}">
      <dgm:prSet phldrT="[Tekst]" custT="1"/>
      <dgm:spPr/>
      <dgm:t>
        <a:bodyPr/>
        <a:lstStyle/>
        <a:p>
          <a:r>
            <a:rPr lang="nl-NL" sz="2800" dirty="0"/>
            <a:t>Vrijetijdsactiviteiten</a:t>
          </a:r>
          <a:endParaRPr lang="nl-NL" sz="3200" dirty="0"/>
        </a:p>
      </dgm:t>
    </dgm:pt>
    <dgm:pt modelId="{053CFBD0-3922-44B1-BA9F-5BC128A02650}" type="parTrans" cxnId="{3DC1A09B-FFF5-4305-AA73-D97F30EB17EA}">
      <dgm:prSet/>
      <dgm:spPr/>
      <dgm:t>
        <a:bodyPr/>
        <a:lstStyle/>
        <a:p>
          <a:endParaRPr lang="nl-NL"/>
        </a:p>
      </dgm:t>
    </dgm:pt>
    <dgm:pt modelId="{DC7C91BC-6485-4975-9837-94D28C8A41B6}" type="sibTrans" cxnId="{3DC1A09B-FFF5-4305-AA73-D97F30EB17EA}">
      <dgm:prSet/>
      <dgm:spPr/>
      <dgm:t>
        <a:bodyPr/>
        <a:lstStyle/>
        <a:p>
          <a:endParaRPr lang="nl-NL"/>
        </a:p>
      </dgm:t>
    </dgm:pt>
    <dgm:pt modelId="{0A57032D-8C50-4C55-8591-6542DE497303}">
      <dgm:prSet phldrT="[Tekst]" custT="1"/>
      <dgm:spPr/>
      <dgm:t>
        <a:bodyPr/>
        <a:lstStyle/>
        <a:p>
          <a:r>
            <a:rPr lang="nl-NL" sz="4000" dirty="0"/>
            <a:t>Niet-werkactiviteiten</a:t>
          </a:r>
        </a:p>
      </dgm:t>
    </dgm:pt>
    <dgm:pt modelId="{97F1C3FF-4B38-4915-9176-5E93DC34F5C7}" type="parTrans" cxnId="{1436048B-425B-4EB2-A651-79DAB85892CB}">
      <dgm:prSet/>
      <dgm:spPr/>
      <dgm:t>
        <a:bodyPr/>
        <a:lstStyle/>
        <a:p>
          <a:endParaRPr lang="nl-NL"/>
        </a:p>
      </dgm:t>
    </dgm:pt>
    <dgm:pt modelId="{2EEA995A-6E01-4945-B725-EC5437ABBD8A}" type="sibTrans" cxnId="{1436048B-425B-4EB2-A651-79DAB85892CB}">
      <dgm:prSet/>
      <dgm:spPr/>
      <dgm:t>
        <a:bodyPr/>
        <a:lstStyle/>
        <a:p>
          <a:endParaRPr lang="nl-NL"/>
        </a:p>
      </dgm:t>
    </dgm:pt>
    <dgm:pt modelId="{5BA97C81-8A5B-4FFC-8FAA-AB5FBA44BBAC}" type="pres">
      <dgm:prSet presAssocID="{FE7F6350-C035-47EE-A86E-E5493F050C9E}" presName="Name0" presStyleCnt="0">
        <dgm:presLayoutVars>
          <dgm:dir/>
          <dgm:animLvl val="lvl"/>
          <dgm:resizeHandles val="exact"/>
        </dgm:presLayoutVars>
      </dgm:prSet>
      <dgm:spPr/>
    </dgm:pt>
    <dgm:pt modelId="{005035B1-6BCA-4A1B-B854-2472611E4BFE}" type="pres">
      <dgm:prSet presAssocID="{95A2AA5D-6A6E-4FC4-941E-EABE3E25032A}" presName="Name8" presStyleCnt="0"/>
      <dgm:spPr/>
    </dgm:pt>
    <dgm:pt modelId="{B93FECDC-50FC-4812-A491-A76E165AB8DD}" type="pres">
      <dgm:prSet presAssocID="{95A2AA5D-6A6E-4FC4-941E-EABE3E25032A}" presName="level" presStyleLbl="node1" presStyleIdx="0" presStyleCnt="3">
        <dgm:presLayoutVars>
          <dgm:chMax val="1"/>
          <dgm:bulletEnabled val="1"/>
        </dgm:presLayoutVars>
      </dgm:prSet>
      <dgm:spPr/>
    </dgm:pt>
    <dgm:pt modelId="{90B945E4-ADEE-4907-B912-2E78F29EC89D}" type="pres">
      <dgm:prSet presAssocID="{95A2AA5D-6A6E-4FC4-941E-EABE3E25032A}" presName="levelTx" presStyleLbl="revTx" presStyleIdx="0" presStyleCnt="0">
        <dgm:presLayoutVars>
          <dgm:chMax val="1"/>
          <dgm:bulletEnabled val="1"/>
        </dgm:presLayoutVars>
      </dgm:prSet>
      <dgm:spPr/>
    </dgm:pt>
    <dgm:pt modelId="{DF86C42D-5E32-4A8A-B2D8-633DA8F72518}" type="pres">
      <dgm:prSet presAssocID="{19038631-9D6D-4E0E-B37D-7AF36EDE25EE}" presName="Name8" presStyleCnt="0"/>
      <dgm:spPr/>
    </dgm:pt>
    <dgm:pt modelId="{9A4A1681-851F-4A1F-812C-5746DDFE3133}" type="pres">
      <dgm:prSet presAssocID="{19038631-9D6D-4E0E-B37D-7AF36EDE25EE}" presName="level" presStyleLbl="node1" presStyleIdx="1" presStyleCnt="3">
        <dgm:presLayoutVars>
          <dgm:chMax val="1"/>
          <dgm:bulletEnabled val="1"/>
        </dgm:presLayoutVars>
      </dgm:prSet>
      <dgm:spPr/>
    </dgm:pt>
    <dgm:pt modelId="{31358C4D-A296-4609-99EF-71694231DF8C}" type="pres">
      <dgm:prSet presAssocID="{19038631-9D6D-4E0E-B37D-7AF36EDE25EE}" presName="levelTx" presStyleLbl="revTx" presStyleIdx="0" presStyleCnt="0">
        <dgm:presLayoutVars>
          <dgm:chMax val="1"/>
          <dgm:bulletEnabled val="1"/>
        </dgm:presLayoutVars>
      </dgm:prSet>
      <dgm:spPr/>
    </dgm:pt>
    <dgm:pt modelId="{7DCBE594-7B83-416F-A548-33F9D4CB3A84}" type="pres">
      <dgm:prSet presAssocID="{0A57032D-8C50-4C55-8591-6542DE497303}" presName="Name8" presStyleCnt="0"/>
      <dgm:spPr/>
    </dgm:pt>
    <dgm:pt modelId="{1001D812-3780-4062-926B-39F5F3E5AF62}" type="pres">
      <dgm:prSet presAssocID="{0A57032D-8C50-4C55-8591-6542DE497303}" presName="level" presStyleLbl="node1" presStyleIdx="2" presStyleCnt="3">
        <dgm:presLayoutVars>
          <dgm:chMax val="1"/>
          <dgm:bulletEnabled val="1"/>
        </dgm:presLayoutVars>
      </dgm:prSet>
      <dgm:spPr/>
    </dgm:pt>
    <dgm:pt modelId="{ACE6F181-B13B-4642-998E-225614F067EC}" type="pres">
      <dgm:prSet presAssocID="{0A57032D-8C50-4C55-8591-6542DE497303}" presName="levelTx" presStyleLbl="revTx" presStyleIdx="0" presStyleCnt="0">
        <dgm:presLayoutVars>
          <dgm:chMax val="1"/>
          <dgm:bulletEnabled val="1"/>
        </dgm:presLayoutVars>
      </dgm:prSet>
      <dgm:spPr/>
    </dgm:pt>
  </dgm:ptLst>
  <dgm:cxnLst>
    <dgm:cxn modelId="{40187504-0126-417A-B036-CCDCEA3F9949}" srcId="{FE7F6350-C035-47EE-A86E-E5493F050C9E}" destId="{95A2AA5D-6A6E-4FC4-941E-EABE3E25032A}" srcOrd="0" destOrd="0" parTransId="{ACD8E893-FC17-47A3-9C12-42E510333EEA}" sibTransId="{F13A45AC-FDF8-48F5-9409-CCFA58BD3DC4}"/>
    <dgm:cxn modelId="{483F010F-1B1D-498E-BCDA-C45D6CEFA4F5}" type="presOf" srcId="{95A2AA5D-6A6E-4FC4-941E-EABE3E25032A}" destId="{90B945E4-ADEE-4907-B912-2E78F29EC89D}" srcOrd="1" destOrd="0" presId="urn:microsoft.com/office/officeart/2005/8/layout/pyramid1"/>
    <dgm:cxn modelId="{3EE57C11-7C01-4A0D-AB17-CF9A282D8B55}" type="presOf" srcId="{95A2AA5D-6A6E-4FC4-941E-EABE3E25032A}" destId="{B93FECDC-50FC-4812-A491-A76E165AB8DD}" srcOrd="0" destOrd="0" presId="urn:microsoft.com/office/officeart/2005/8/layout/pyramid1"/>
    <dgm:cxn modelId="{1E083867-5A1C-496E-B499-E0227120E416}" type="presOf" srcId="{FE7F6350-C035-47EE-A86E-E5493F050C9E}" destId="{5BA97C81-8A5B-4FFC-8FAA-AB5FBA44BBAC}" srcOrd="0" destOrd="0" presId="urn:microsoft.com/office/officeart/2005/8/layout/pyramid1"/>
    <dgm:cxn modelId="{2D27D079-6816-4AE0-A897-810F2EAF1E5E}" type="presOf" srcId="{0A57032D-8C50-4C55-8591-6542DE497303}" destId="{ACE6F181-B13B-4642-998E-225614F067EC}" srcOrd="1" destOrd="0" presId="urn:microsoft.com/office/officeart/2005/8/layout/pyramid1"/>
    <dgm:cxn modelId="{1436048B-425B-4EB2-A651-79DAB85892CB}" srcId="{FE7F6350-C035-47EE-A86E-E5493F050C9E}" destId="{0A57032D-8C50-4C55-8591-6542DE497303}" srcOrd="2" destOrd="0" parTransId="{97F1C3FF-4B38-4915-9176-5E93DC34F5C7}" sibTransId="{2EEA995A-6E01-4945-B725-EC5437ABBD8A}"/>
    <dgm:cxn modelId="{3DC1A09B-FFF5-4305-AA73-D97F30EB17EA}" srcId="{FE7F6350-C035-47EE-A86E-E5493F050C9E}" destId="{19038631-9D6D-4E0E-B37D-7AF36EDE25EE}" srcOrd="1" destOrd="0" parTransId="{053CFBD0-3922-44B1-BA9F-5BC128A02650}" sibTransId="{DC7C91BC-6485-4975-9837-94D28C8A41B6}"/>
    <dgm:cxn modelId="{A9C4EC9D-88A7-41CD-BBD0-7EEF03F5FEE8}" type="presOf" srcId="{19038631-9D6D-4E0E-B37D-7AF36EDE25EE}" destId="{31358C4D-A296-4609-99EF-71694231DF8C}" srcOrd="1" destOrd="0" presId="urn:microsoft.com/office/officeart/2005/8/layout/pyramid1"/>
    <dgm:cxn modelId="{04B161E1-B29E-4B7E-95BE-2BDF412B6016}" type="presOf" srcId="{0A57032D-8C50-4C55-8591-6542DE497303}" destId="{1001D812-3780-4062-926B-39F5F3E5AF62}" srcOrd="0" destOrd="0" presId="urn:microsoft.com/office/officeart/2005/8/layout/pyramid1"/>
    <dgm:cxn modelId="{A83A2EFE-E4F1-4464-8B75-8152BB1C254C}" type="presOf" srcId="{19038631-9D6D-4E0E-B37D-7AF36EDE25EE}" destId="{9A4A1681-851F-4A1F-812C-5746DDFE3133}" srcOrd="0" destOrd="0" presId="urn:microsoft.com/office/officeart/2005/8/layout/pyramid1"/>
    <dgm:cxn modelId="{3C69061F-C112-46CB-8106-9C2CBC778E19}" type="presParOf" srcId="{5BA97C81-8A5B-4FFC-8FAA-AB5FBA44BBAC}" destId="{005035B1-6BCA-4A1B-B854-2472611E4BFE}" srcOrd="0" destOrd="0" presId="urn:microsoft.com/office/officeart/2005/8/layout/pyramid1"/>
    <dgm:cxn modelId="{AD15E1A6-3D02-45EC-A44C-B6B81C2A1F40}" type="presParOf" srcId="{005035B1-6BCA-4A1B-B854-2472611E4BFE}" destId="{B93FECDC-50FC-4812-A491-A76E165AB8DD}" srcOrd="0" destOrd="0" presId="urn:microsoft.com/office/officeart/2005/8/layout/pyramid1"/>
    <dgm:cxn modelId="{D6A933BE-083F-41B7-97EA-0BAF8CDC4004}" type="presParOf" srcId="{005035B1-6BCA-4A1B-B854-2472611E4BFE}" destId="{90B945E4-ADEE-4907-B912-2E78F29EC89D}" srcOrd="1" destOrd="0" presId="urn:microsoft.com/office/officeart/2005/8/layout/pyramid1"/>
    <dgm:cxn modelId="{FD3897D4-569D-4D72-B7EA-4C97E24EB80A}" type="presParOf" srcId="{5BA97C81-8A5B-4FFC-8FAA-AB5FBA44BBAC}" destId="{DF86C42D-5E32-4A8A-B2D8-633DA8F72518}" srcOrd="1" destOrd="0" presId="urn:microsoft.com/office/officeart/2005/8/layout/pyramid1"/>
    <dgm:cxn modelId="{0E07CA7B-3914-4FEB-8AE1-BCA4A95E3E25}" type="presParOf" srcId="{DF86C42D-5E32-4A8A-B2D8-633DA8F72518}" destId="{9A4A1681-851F-4A1F-812C-5746DDFE3133}" srcOrd="0" destOrd="0" presId="urn:microsoft.com/office/officeart/2005/8/layout/pyramid1"/>
    <dgm:cxn modelId="{7F8A9FA8-274C-4A77-942B-52CAD20EF742}" type="presParOf" srcId="{DF86C42D-5E32-4A8A-B2D8-633DA8F72518}" destId="{31358C4D-A296-4609-99EF-71694231DF8C}" srcOrd="1" destOrd="0" presId="urn:microsoft.com/office/officeart/2005/8/layout/pyramid1"/>
    <dgm:cxn modelId="{BF5D3689-D72E-4AC2-A995-186273EEC0D5}" type="presParOf" srcId="{5BA97C81-8A5B-4FFC-8FAA-AB5FBA44BBAC}" destId="{7DCBE594-7B83-416F-A548-33F9D4CB3A84}" srcOrd="2" destOrd="0" presId="urn:microsoft.com/office/officeart/2005/8/layout/pyramid1"/>
    <dgm:cxn modelId="{AFD29A6E-5729-4198-95CD-DF3E5AFA9CFB}" type="presParOf" srcId="{7DCBE594-7B83-416F-A548-33F9D4CB3A84}" destId="{1001D812-3780-4062-926B-39F5F3E5AF62}" srcOrd="0" destOrd="0" presId="urn:microsoft.com/office/officeart/2005/8/layout/pyramid1"/>
    <dgm:cxn modelId="{2991FD1C-3524-40B9-B7BB-D09990C7B75B}" type="presParOf" srcId="{7DCBE594-7B83-416F-A548-33F9D4CB3A84}" destId="{ACE6F181-B13B-4642-998E-225614F067EC}" srcOrd="1" destOrd="0" presId="urn:microsoft.com/office/officeart/2005/8/layout/pyramid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6CA9D06-40F0-44FF-81CC-4730CA7D4DE3}" type="doc">
      <dgm:prSet loTypeId="urn:microsoft.com/office/officeart/2005/8/layout/vList2" loCatId="list" qsTypeId="urn:microsoft.com/office/officeart/2005/8/quickstyle/simple1" qsCatId="simple" csTypeId="urn:microsoft.com/office/officeart/2005/8/colors/accent2_2" csCatId="accent2"/>
      <dgm:spPr/>
      <dgm:t>
        <a:bodyPr/>
        <a:lstStyle/>
        <a:p>
          <a:endParaRPr lang="en-US"/>
        </a:p>
      </dgm:t>
    </dgm:pt>
    <dgm:pt modelId="{D67E1C32-EFD3-4CEF-8C03-46F90086F2AF}">
      <dgm:prSet/>
      <dgm:spPr/>
      <dgm:t>
        <a:bodyPr/>
        <a:lstStyle/>
        <a:p>
          <a:r>
            <a:rPr lang="nl-NL"/>
            <a:t>Co-creatie</a:t>
          </a:r>
          <a:endParaRPr lang="en-US"/>
        </a:p>
      </dgm:t>
    </dgm:pt>
    <dgm:pt modelId="{49926B87-4E4C-44F5-BE9F-94F1764ACDE1}" type="parTrans" cxnId="{4D78D843-6681-447D-8BA5-0244C8F9D5CD}">
      <dgm:prSet/>
      <dgm:spPr/>
      <dgm:t>
        <a:bodyPr/>
        <a:lstStyle/>
        <a:p>
          <a:endParaRPr lang="en-US"/>
        </a:p>
      </dgm:t>
    </dgm:pt>
    <dgm:pt modelId="{D7B6AFC7-8D9C-46FE-B037-9B75E2DA8E0F}" type="sibTrans" cxnId="{4D78D843-6681-447D-8BA5-0244C8F9D5CD}">
      <dgm:prSet/>
      <dgm:spPr/>
      <dgm:t>
        <a:bodyPr/>
        <a:lstStyle/>
        <a:p>
          <a:endParaRPr lang="en-US"/>
        </a:p>
      </dgm:t>
    </dgm:pt>
    <dgm:pt modelId="{D867A9F2-E3EF-4A55-A792-B72A08B3D352}">
      <dgm:prSet/>
      <dgm:spPr/>
      <dgm:t>
        <a:bodyPr/>
        <a:lstStyle/>
        <a:p>
          <a:r>
            <a:rPr lang="nl-NL"/>
            <a:t>(Keuze)vrijheid</a:t>
          </a:r>
          <a:endParaRPr lang="en-US"/>
        </a:p>
      </dgm:t>
    </dgm:pt>
    <dgm:pt modelId="{17716D42-80B1-4780-97D1-257143D3EEB5}" type="parTrans" cxnId="{53F9F312-25C2-4222-A265-7707EA176BA5}">
      <dgm:prSet/>
      <dgm:spPr/>
      <dgm:t>
        <a:bodyPr/>
        <a:lstStyle/>
        <a:p>
          <a:endParaRPr lang="en-US"/>
        </a:p>
      </dgm:t>
    </dgm:pt>
    <dgm:pt modelId="{8986F25B-43F8-4356-B36A-A70E36542BA0}" type="sibTrans" cxnId="{53F9F312-25C2-4222-A265-7707EA176BA5}">
      <dgm:prSet/>
      <dgm:spPr/>
      <dgm:t>
        <a:bodyPr/>
        <a:lstStyle/>
        <a:p>
          <a:endParaRPr lang="en-US"/>
        </a:p>
      </dgm:t>
    </dgm:pt>
    <dgm:pt modelId="{56A265FF-D200-4A32-B09A-376889D63B79}">
      <dgm:prSet/>
      <dgm:spPr/>
      <dgm:t>
        <a:bodyPr/>
        <a:lstStyle/>
        <a:p>
          <a:r>
            <a:rPr lang="nl-NL"/>
            <a:t>Authenticiteit</a:t>
          </a:r>
          <a:endParaRPr lang="en-US"/>
        </a:p>
      </dgm:t>
    </dgm:pt>
    <dgm:pt modelId="{731C74C1-01AB-4046-B707-F2692004CD50}" type="parTrans" cxnId="{8A6B8B2D-3866-466C-88C5-2DC27DB363E0}">
      <dgm:prSet/>
      <dgm:spPr/>
      <dgm:t>
        <a:bodyPr/>
        <a:lstStyle/>
        <a:p>
          <a:endParaRPr lang="en-US"/>
        </a:p>
      </dgm:t>
    </dgm:pt>
    <dgm:pt modelId="{FA85E0EB-2607-4425-88D3-7E17A441528B}" type="sibTrans" cxnId="{8A6B8B2D-3866-466C-88C5-2DC27DB363E0}">
      <dgm:prSet/>
      <dgm:spPr/>
      <dgm:t>
        <a:bodyPr/>
        <a:lstStyle/>
        <a:p>
          <a:endParaRPr lang="en-US"/>
        </a:p>
      </dgm:t>
    </dgm:pt>
    <dgm:pt modelId="{0F82567F-6AA9-49D6-8E2F-9F4A8350A2E4}">
      <dgm:prSet/>
      <dgm:spPr/>
      <dgm:t>
        <a:bodyPr/>
        <a:lstStyle/>
        <a:p>
          <a:r>
            <a:rPr lang="nl-NL"/>
            <a:t>Prikkeling</a:t>
          </a:r>
          <a:endParaRPr lang="en-US"/>
        </a:p>
      </dgm:t>
    </dgm:pt>
    <dgm:pt modelId="{79B9EBB4-C700-485B-AAA3-BC281F623BB2}" type="parTrans" cxnId="{74D694BE-9FBA-4180-9DDD-50D04E5A3622}">
      <dgm:prSet/>
      <dgm:spPr/>
      <dgm:t>
        <a:bodyPr/>
        <a:lstStyle/>
        <a:p>
          <a:endParaRPr lang="en-US"/>
        </a:p>
      </dgm:t>
    </dgm:pt>
    <dgm:pt modelId="{87818E07-BCF6-44E2-9842-644A3322A9A0}" type="sibTrans" cxnId="{74D694BE-9FBA-4180-9DDD-50D04E5A3622}">
      <dgm:prSet/>
      <dgm:spPr/>
      <dgm:t>
        <a:bodyPr/>
        <a:lstStyle/>
        <a:p>
          <a:endParaRPr lang="en-US"/>
        </a:p>
      </dgm:t>
    </dgm:pt>
    <dgm:pt modelId="{B8E001DE-A674-482B-81E7-4F08F9B597A2}">
      <dgm:prSet/>
      <dgm:spPr/>
      <dgm:t>
        <a:bodyPr/>
        <a:lstStyle/>
        <a:p>
          <a:r>
            <a:rPr lang="nl-NL"/>
            <a:t>Contact en ontmoeting</a:t>
          </a:r>
          <a:endParaRPr lang="en-US"/>
        </a:p>
      </dgm:t>
    </dgm:pt>
    <dgm:pt modelId="{5AD4C99E-8DE1-4BF9-9523-83D967EFA26B}" type="parTrans" cxnId="{062E7009-D8FA-4246-8A81-A6D8F6177D7D}">
      <dgm:prSet/>
      <dgm:spPr/>
      <dgm:t>
        <a:bodyPr/>
        <a:lstStyle/>
        <a:p>
          <a:endParaRPr lang="en-US"/>
        </a:p>
      </dgm:t>
    </dgm:pt>
    <dgm:pt modelId="{AAFAF91D-01A0-417D-A85C-DB44F79914BE}" type="sibTrans" cxnId="{062E7009-D8FA-4246-8A81-A6D8F6177D7D}">
      <dgm:prSet/>
      <dgm:spPr/>
      <dgm:t>
        <a:bodyPr/>
        <a:lstStyle/>
        <a:p>
          <a:endParaRPr lang="en-US"/>
        </a:p>
      </dgm:t>
    </dgm:pt>
    <dgm:pt modelId="{16190EA1-20B5-4E48-858B-5F60EF7093FD}">
      <dgm:prSet/>
      <dgm:spPr/>
      <dgm:t>
        <a:bodyPr/>
        <a:lstStyle/>
        <a:p>
          <a:r>
            <a:rPr lang="nl-NL"/>
            <a:t>Veiligheid</a:t>
          </a:r>
          <a:endParaRPr lang="en-US"/>
        </a:p>
      </dgm:t>
    </dgm:pt>
    <dgm:pt modelId="{77958230-4A75-4B28-9FAB-CB722C10A8BC}" type="parTrans" cxnId="{B6890C5F-C773-4C27-812C-57443388CA22}">
      <dgm:prSet/>
      <dgm:spPr/>
      <dgm:t>
        <a:bodyPr/>
        <a:lstStyle/>
        <a:p>
          <a:endParaRPr lang="en-US"/>
        </a:p>
      </dgm:t>
    </dgm:pt>
    <dgm:pt modelId="{19E907FB-8F51-4E2B-A71E-E2F38C531CCC}" type="sibTrans" cxnId="{B6890C5F-C773-4C27-812C-57443388CA22}">
      <dgm:prSet/>
      <dgm:spPr/>
      <dgm:t>
        <a:bodyPr/>
        <a:lstStyle/>
        <a:p>
          <a:endParaRPr lang="en-US"/>
        </a:p>
      </dgm:t>
    </dgm:pt>
    <dgm:pt modelId="{C5D0C257-1855-428A-93A7-7BE8883E6FBE}" type="pres">
      <dgm:prSet presAssocID="{16CA9D06-40F0-44FF-81CC-4730CA7D4DE3}" presName="linear" presStyleCnt="0">
        <dgm:presLayoutVars>
          <dgm:animLvl val="lvl"/>
          <dgm:resizeHandles val="exact"/>
        </dgm:presLayoutVars>
      </dgm:prSet>
      <dgm:spPr/>
    </dgm:pt>
    <dgm:pt modelId="{6F1BB434-AFE0-487C-B981-3628B44E0E42}" type="pres">
      <dgm:prSet presAssocID="{D67E1C32-EFD3-4CEF-8C03-46F90086F2AF}" presName="parentText" presStyleLbl="node1" presStyleIdx="0" presStyleCnt="6">
        <dgm:presLayoutVars>
          <dgm:chMax val="0"/>
          <dgm:bulletEnabled val="1"/>
        </dgm:presLayoutVars>
      </dgm:prSet>
      <dgm:spPr/>
    </dgm:pt>
    <dgm:pt modelId="{F42A427A-6E84-464C-B938-62AACDD2F05A}" type="pres">
      <dgm:prSet presAssocID="{D7B6AFC7-8D9C-46FE-B037-9B75E2DA8E0F}" presName="spacer" presStyleCnt="0"/>
      <dgm:spPr/>
    </dgm:pt>
    <dgm:pt modelId="{C808A1C1-525C-4C38-8939-9D8AC38756A8}" type="pres">
      <dgm:prSet presAssocID="{D867A9F2-E3EF-4A55-A792-B72A08B3D352}" presName="parentText" presStyleLbl="node1" presStyleIdx="1" presStyleCnt="6">
        <dgm:presLayoutVars>
          <dgm:chMax val="0"/>
          <dgm:bulletEnabled val="1"/>
        </dgm:presLayoutVars>
      </dgm:prSet>
      <dgm:spPr/>
    </dgm:pt>
    <dgm:pt modelId="{0B9BDDB6-03DF-41C4-93D5-A1D1E1983F58}" type="pres">
      <dgm:prSet presAssocID="{8986F25B-43F8-4356-B36A-A70E36542BA0}" presName="spacer" presStyleCnt="0"/>
      <dgm:spPr/>
    </dgm:pt>
    <dgm:pt modelId="{8F7787A6-3774-4282-83E8-A45AE431036B}" type="pres">
      <dgm:prSet presAssocID="{56A265FF-D200-4A32-B09A-376889D63B79}" presName="parentText" presStyleLbl="node1" presStyleIdx="2" presStyleCnt="6">
        <dgm:presLayoutVars>
          <dgm:chMax val="0"/>
          <dgm:bulletEnabled val="1"/>
        </dgm:presLayoutVars>
      </dgm:prSet>
      <dgm:spPr/>
    </dgm:pt>
    <dgm:pt modelId="{B08E4D22-9839-4600-A301-E4AABD219033}" type="pres">
      <dgm:prSet presAssocID="{FA85E0EB-2607-4425-88D3-7E17A441528B}" presName="spacer" presStyleCnt="0"/>
      <dgm:spPr/>
    </dgm:pt>
    <dgm:pt modelId="{690013C5-765B-4377-BE79-BDC411911472}" type="pres">
      <dgm:prSet presAssocID="{0F82567F-6AA9-49D6-8E2F-9F4A8350A2E4}" presName="parentText" presStyleLbl="node1" presStyleIdx="3" presStyleCnt="6">
        <dgm:presLayoutVars>
          <dgm:chMax val="0"/>
          <dgm:bulletEnabled val="1"/>
        </dgm:presLayoutVars>
      </dgm:prSet>
      <dgm:spPr/>
    </dgm:pt>
    <dgm:pt modelId="{3A6D9A19-E163-4371-99FC-0B32ED574589}" type="pres">
      <dgm:prSet presAssocID="{87818E07-BCF6-44E2-9842-644A3322A9A0}" presName="spacer" presStyleCnt="0"/>
      <dgm:spPr/>
    </dgm:pt>
    <dgm:pt modelId="{E84BB133-EDEB-4670-A6F9-1187576BD6B9}" type="pres">
      <dgm:prSet presAssocID="{B8E001DE-A674-482B-81E7-4F08F9B597A2}" presName="parentText" presStyleLbl="node1" presStyleIdx="4" presStyleCnt="6">
        <dgm:presLayoutVars>
          <dgm:chMax val="0"/>
          <dgm:bulletEnabled val="1"/>
        </dgm:presLayoutVars>
      </dgm:prSet>
      <dgm:spPr/>
    </dgm:pt>
    <dgm:pt modelId="{4C02493A-6344-42EC-B9F8-DF675F3F8D57}" type="pres">
      <dgm:prSet presAssocID="{AAFAF91D-01A0-417D-A85C-DB44F79914BE}" presName="spacer" presStyleCnt="0"/>
      <dgm:spPr/>
    </dgm:pt>
    <dgm:pt modelId="{D1848978-6AF1-49BB-A079-E077E16CC377}" type="pres">
      <dgm:prSet presAssocID="{16190EA1-20B5-4E48-858B-5F60EF7093FD}" presName="parentText" presStyleLbl="node1" presStyleIdx="5" presStyleCnt="6">
        <dgm:presLayoutVars>
          <dgm:chMax val="0"/>
          <dgm:bulletEnabled val="1"/>
        </dgm:presLayoutVars>
      </dgm:prSet>
      <dgm:spPr/>
    </dgm:pt>
  </dgm:ptLst>
  <dgm:cxnLst>
    <dgm:cxn modelId="{062E7009-D8FA-4246-8A81-A6D8F6177D7D}" srcId="{16CA9D06-40F0-44FF-81CC-4730CA7D4DE3}" destId="{B8E001DE-A674-482B-81E7-4F08F9B597A2}" srcOrd="4" destOrd="0" parTransId="{5AD4C99E-8DE1-4BF9-9523-83D967EFA26B}" sibTransId="{AAFAF91D-01A0-417D-A85C-DB44F79914BE}"/>
    <dgm:cxn modelId="{53F9F312-25C2-4222-A265-7707EA176BA5}" srcId="{16CA9D06-40F0-44FF-81CC-4730CA7D4DE3}" destId="{D867A9F2-E3EF-4A55-A792-B72A08B3D352}" srcOrd="1" destOrd="0" parTransId="{17716D42-80B1-4780-97D1-257143D3EEB5}" sibTransId="{8986F25B-43F8-4356-B36A-A70E36542BA0}"/>
    <dgm:cxn modelId="{8A6B8B2D-3866-466C-88C5-2DC27DB363E0}" srcId="{16CA9D06-40F0-44FF-81CC-4730CA7D4DE3}" destId="{56A265FF-D200-4A32-B09A-376889D63B79}" srcOrd="2" destOrd="0" parTransId="{731C74C1-01AB-4046-B707-F2692004CD50}" sibTransId="{FA85E0EB-2607-4425-88D3-7E17A441528B}"/>
    <dgm:cxn modelId="{B6890C5F-C773-4C27-812C-57443388CA22}" srcId="{16CA9D06-40F0-44FF-81CC-4730CA7D4DE3}" destId="{16190EA1-20B5-4E48-858B-5F60EF7093FD}" srcOrd="5" destOrd="0" parTransId="{77958230-4A75-4B28-9FAB-CB722C10A8BC}" sibTransId="{19E907FB-8F51-4E2B-A71E-E2F38C531CCC}"/>
    <dgm:cxn modelId="{4D78D843-6681-447D-8BA5-0244C8F9D5CD}" srcId="{16CA9D06-40F0-44FF-81CC-4730CA7D4DE3}" destId="{D67E1C32-EFD3-4CEF-8C03-46F90086F2AF}" srcOrd="0" destOrd="0" parTransId="{49926B87-4E4C-44F5-BE9F-94F1764ACDE1}" sibTransId="{D7B6AFC7-8D9C-46FE-B037-9B75E2DA8E0F}"/>
    <dgm:cxn modelId="{09E5DB4C-E352-416E-9934-F6D709A1CD95}" type="presOf" srcId="{56A265FF-D200-4A32-B09A-376889D63B79}" destId="{8F7787A6-3774-4282-83E8-A45AE431036B}" srcOrd="0" destOrd="0" presId="urn:microsoft.com/office/officeart/2005/8/layout/vList2"/>
    <dgm:cxn modelId="{EF89504D-2E8A-4213-9ADF-4657A2236BE7}" type="presOf" srcId="{D67E1C32-EFD3-4CEF-8C03-46F90086F2AF}" destId="{6F1BB434-AFE0-487C-B981-3628B44E0E42}" srcOrd="0" destOrd="0" presId="urn:microsoft.com/office/officeart/2005/8/layout/vList2"/>
    <dgm:cxn modelId="{6BF61555-198E-4DE7-9A46-1EEA22B0CAB3}" type="presOf" srcId="{16190EA1-20B5-4E48-858B-5F60EF7093FD}" destId="{D1848978-6AF1-49BB-A079-E077E16CC377}" srcOrd="0" destOrd="0" presId="urn:microsoft.com/office/officeart/2005/8/layout/vList2"/>
    <dgm:cxn modelId="{ACAC1D7E-1A38-4BFC-A3C3-1556A38BBBD1}" type="presOf" srcId="{0F82567F-6AA9-49D6-8E2F-9F4A8350A2E4}" destId="{690013C5-765B-4377-BE79-BDC411911472}" srcOrd="0" destOrd="0" presId="urn:microsoft.com/office/officeart/2005/8/layout/vList2"/>
    <dgm:cxn modelId="{2789B696-35E8-430F-97E2-37099C2FACF4}" type="presOf" srcId="{B8E001DE-A674-482B-81E7-4F08F9B597A2}" destId="{E84BB133-EDEB-4670-A6F9-1187576BD6B9}" srcOrd="0" destOrd="0" presId="urn:microsoft.com/office/officeart/2005/8/layout/vList2"/>
    <dgm:cxn modelId="{91DF9397-C0E3-46B3-BD38-660F12A12D4C}" type="presOf" srcId="{D867A9F2-E3EF-4A55-A792-B72A08B3D352}" destId="{C808A1C1-525C-4C38-8939-9D8AC38756A8}" srcOrd="0" destOrd="0" presId="urn:microsoft.com/office/officeart/2005/8/layout/vList2"/>
    <dgm:cxn modelId="{74D694BE-9FBA-4180-9DDD-50D04E5A3622}" srcId="{16CA9D06-40F0-44FF-81CC-4730CA7D4DE3}" destId="{0F82567F-6AA9-49D6-8E2F-9F4A8350A2E4}" srcOrd="3" destOrd="0" parTransId="{79B9EBB4-C700-485B-AAA3-BC281F623BB2}" sibTransId="{87818E07-BCF6-44E2-9842-644A3322A9A0}"/>
    <dgm:cxn modelId="{BF7970C7-3BCF-4107-A347-53027B7F0ECA}" type="presOf" srcId="{16CA9D06-40F0-44FF-81CC-4730CA7D4DE3}" destId="{C5D0C257-1855-428A-93A7-7BE8883E6FBE}" srcOrd="0" destOrd="0" presId="urn:microsoft.com/office/officeart/2005/8/layout/vList2"/>
    <dgm:cxn modelId="{D8BAE2DA-C980-4FA6-BF36-B993BCB6EF34}" type="presParOf" srcId="{C5D0C257-1855-428A-93A7-7BE8883E6FBE}" destId="{6F1BB434-AFE0-487C-B981-3628B44E0E42}" srcOrd="0" destOrd="0" presId="urn:microsoft.com/office/officeart/2005/8/layout/vList2"/>
    <dgm:cxn modelId="{7EDDBE86-480B-4167-BD1F-4E836345C90D}" type="presParOf" srcId="{C5D0C257-1855-428A-93A7-7BE8883E6FBE}" destId="{F42A427A-6E84-464C-B938-62AACDD2F05A}" srcOrd="1" destOrd="0" presId="urn:microsoft.com/office/officeart/2005/8/layout/vList2"/>
    <dgm:cxn modelId="{B8052A98-8722-40E5-B60A-CC3C42762187}" type="presParOf" srcId="{C5D0C257-1855-428A-93A7-7BE8883E6FBE}" destId="{C808A1C1-525C-4C38-8939-9D8AC38756A8}" srcOrd="2" destOrd="0" presId="urn:microsoft.com/office/officeart/2005/8/layout/vList2"/>
    <dgm:cxn modelId="{389B373C-A0E1-4A5A-B38E-BC64713E6E27}" type="presParOf" srcId="{C5D0C257-1855-428A-93A7-7BE8883E6FBE}" destId="{0B9BDDB6-03DF-41C4-93D5-A1D1E1983F58}" srcOrd="3" destOrd="0" presId="urn:microsoft.com/office/officeart/2005/8/layout/vList2"/>
    <dgm:cxn modelId="{D1FC0D11-6626-40E4-B178-A97C5A11B2BE}" type="presParOf" srcId="{C5D0C257-1855-428A-93A7-7BE8883E6FBE}" destId="{8F7787A6-3774-4282-83E8-A45AE431036B}" srcOrd="4" destOrd="0" presId="urn:microsoft.com/office/officeart/2005/8/layout/vList2"/>
    <dgm:cxn modelId="{AD5990B0-E3FE-4D81-AA05-475E7EA3EBF0}" type="presParOf" srcId="{C5D0C257-1855-428A-93A7-7BE8883E6FBE}" destId="{B08E4D22-9839-4600-A301-E4AABD219033}" srcOrd="5" destOrd="0" presId="urn:microsoft.com/office/officeart/2005/8/layout/vList2"/>
    <dgm:cxn modelId="{57DDAAE6-A177-4197-9058-BED1584B3614}" type="presParOf" srcId="{C5D0C257-1855-428A-93A7-7BE8883E6FBE}" destId="{690013C5-765B-4377-BE79-BDC411911472}" srcOrd="6" destOrd="0" presId="urn:microsoft.com/office/officeart/2005/8/layout/vList2"/>
    <dgm:cxn modelId="{E92EA20D-AB94-4178-ABFE-29EDB9BDFA79}" type="presParOf" srcId="{C5D0C257-1855-428A-93A7-7BE8883E6FBE}" destId="{3A6D9A19-E163-4371-99FC-0B32ED574589}" srcOrd="7" destOrd="0" presId="urn:microsoft.com/office/officeart/2005/8/layout/vList2"/>
    <dgm:cxn modelId="{B9C1D2BE-8BD6-4A35-8DF9-9F9A175CA175}" type="presParOf" srcId="{C5D0C257-1855-428A-93A7-7BE8883E6FBE}" destId="{E84BB133-EDEB-4670-A6F9-1187576BD6B9}" srcOrd="8" destOrd="0" presId="urn:microsoft.com/office/officeart/2005/8/layout/vList2"/>
    <dgm:cxn modelId="{8313F2FF-52C6-4833-A27B-7AEB790D5AD8}" type="presParOf" srcId="{C5D0C257-1855-428A-93A7-7BE8883E6FBE}" destId="{4C02493A-6344-42EC-B9F8-DF675F3F8D57}" srcOrd="9" destOrd="0" presId="urn:microsoft.com/office/officeart/2005/8/layout/vList2"/>
    <dgm:cxn modelId="{35663E5B-3B69-43D5-897F-1700EC373A8D}" type="presParOf" srcId="{C5D0C257-1855-428A-93A7-7BE8883E6FBE}" destId="{D1848978-6AF1-49BB-A079-E077E16CC377}" srcOrd="1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3FECDC-50FC-4812-A491-A76E165AB8DD}">
      <dsp:nvSpPr>
        <dsp:cNvPr id="0" name=""/>
        <dsp:cNvSpPr/>
      </dsp:nvSpPr>
      <dsp:spPr>
        <a:xfrm>
          <a:off x="2667529" y="0"/>
          <a:ext cx="2667529" cy="1643062"/>
        </a:xfrm>
        <a:prstGeom prst="trapezoid">
          <a:avLst>
            <a:gd name="adj" fmla="val 8117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marL="0" lvl="0" indent="0" algn="ctr" defTabSz="1066800">
            <a:lnSpc>
              <a:spcPct val="90000"/>
            </a:lnSpc>
            <a:spcBef>
              <a:spcPct val="0"/>
            </a:spcBef>
            <a:spcAft>
              <a:spcPct val="35000"/>
            </a:spcAft>
            <a:buNone/>
          </a:pPr>
          <a:endParaRPr lang="nl-NL" sz="2400" kern="1200" dirty="0"/>
        </a:p>
        <a:p>
          <a:pPr marL="0" lvl="0" indent="0" algn="ctr" defTabSz="1066800">
            <a:lnSpc>
              <a:spcPct val="90000"/>
            </a:lnSpc>
            <a:spcBef>
              <a:spcPct val="0"/>
            </a:spcBef>
            <a:spcAft>
              <a:spcPct val="35000"/>
            </a:spcAft>
            <a:buNone/>
          </a:pPr>
          <a:r>
            <a:rPr lang="nl-NL" sz="2400" kern="1200" dirty="0"/>
            <a:t>Pure </a:t>
          </a:r>
          <a:r>
            <a:rPr lang="nl-NL" sz="2000" kern="1200" dirty="0" err="1"/>
            <a:t>leisure</a:t>
          </a:r>
          <a:endParaRPr lang="nl-NL" sz="2400" kern="1200" dirty="0"/>
        </a:p>
      </dsp:txBody>
      <dsp:txXfrm>
        <a:off x="2667529" y="0"/>
        <a:ext cx="2667529" cy="1643062"/>
      </dsp:txXfrm>
    </dsp:sp>
    <dsp:sp modelId="{9A4A1681-851F-4A1F-812C-5746DDFE3133}">
      <dsp:nvSpPr>
        <dsp:cNvPr id="0" name=""/>
        <dsp:cNvSpPr/>
      </dsp:nvSpPr>
      <dsp:spPr>
        <a:xfrm>
          <a:off x="1333764" y="1643062"/>
          <a:ext cx="5335058" cy="1643062"/>
        </a:xfrm>
        <a:prstGeom prst="trapezoid">
          <a:avLst>
            <a:gd name="adj" fmla="val 8117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marL="0" lvl="0" indent="0" algn="ctr" defTabSz="1244600">
            <a:lnSpc>
              <a:spcPct val="90000"/>
            </a:lnSpc>
            <a:spcBef>
              <a:spcPct val="0"/>
            </a:spcBef>
            <a:spcAft>
              <a:spcPct val="35000"/>
            </a:spcAft>
            <a:buNone/>
          </a:pPr>
          <a:r>
            <a:rPr lang="nl-NL" sz="2800" kern="1200" dirty="0"/>
            <a:t>Vrijetijdsactiviteiten</a:t>
          </a:r>
          <a:endParaRPr lang="nl-NL" sz="3200" kern="1200" dirty="0"/>
        </a:p>
      </dsp:txBody>
      <dsp:txXfrm>
        <a:off x="2267399" y="1643062"/>
        <a:ext cx="3467787" cy="1643062"/>
      </dsp:txXfrm>
    </dsp:sp>
    <dsp:sp modelId="{1001D812-3780-4062-926B-39F5F3E5AF62}">
      <dsp:nvSpPr>
        <dsp:cNvPr id="0" name=""/>
        <dsp:cNvSpPr/>
      </dsp:nvSpPr>
      <dsp:spPr>
        <a:xfrm>
          <a:off x="0" y="3286125"/>
          <a:ext cx="8002587" cy="1643062"/>
        </a:xfrm>
        <a:prstGeom prst="trapezoid">
          <a:avLst>
            <a:gd name="adj" fmla="val 81176"/>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0800" tIns="50800" rIns="50800" bIns="50800" numCol="1" spcCol="1270" anchor="ctr" anchorCtr="0">
          <a:noAutofit/>
        </a:bodyPr>
        <a:lstStyle/>
        <a:p>
          <a:pPr marL="0" lvl="0" indent="0" algn="ctr" defTabSz="1778000">
            <a:lnSpc>
              <a:spcPct val="90000"/>
            </a:lnSpc>
            <a:spcBef>
              <a:spcPct val="0"/>
            </a:spcBef>
            <a:spcAft>
              <a:spcPct val="35000"/>
            </a:spcAft>
            <a:buNone/>
          </a:pPr>
          <a:r>
            <a:rPr lang="nl-NL" sz="4000" kern="1200" dirty="0"/>
            <a:t>Niet-werkactiviteiten</a:t>
          </a:r>
        </a:p>
      </dsp:txBody>
      <dsp:txXfrm>
        <a:off x="1400452" y="3286125"/>
        <a:ext cx="5201681" cy="164306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F1BB434-AFE0-487C-B981-3628B44E0E42}">
      <dsp:nvSpPr>
        <dsp:cNvPr id="0" name=""/>
        <dsp:cNvSpPr/>
      </dsp:nvSpPr>
      <dsp:spPr>
        <a:xfrm>
          <a:off x="0" y="46641"/>
          <a:ext cx="4038600" cy="67158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nl-NL" sz="2800" kern="1200"/>
            <a:t>Co-creatie</a:t>
          </a:r>
          <a:endParaRPr lang="en-US" sz="2800" kern="1200"/>
        </a:p>
      </dsp:txBody>
      <dsp:txXfrm>
        <a:off x="32784" y="79425"/>
        <a:ext cx="3973032" cy="606012"/>
      </dsp:txXfrm>
    </dsp:sp>
    <dsp:sp modelId="{C808A1C1-525C-4C38-8939-9D8AC38756A8}">
      <dsp:nvSpPr>
        <dsp:cNvPr id="0" name=""/>
        <dsp:cNvSpPr/>
      </dsp:nvSpPr>
      <dsp:spPr>
        <a:xfrm>
          <a:off x="0" y="798861"/>
          <a:ext cx="4038600" cy="67158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nl-NL" sz="2800" kern="1200"/>
            <a:t>(Keuze)vrijheid</a:t>
          </a:r>
          <a:endParaRPr lang="en-US" sz="2800" kern="1200"/>
        </a:p>
      </dsp:txBody>
      <dsp:txXfrm>
        <a:off x="32784" y="831645"/>
        <a:ext cx="3973032" cy="606012"/>
      </dsp:txXfrm>
    </dsp:sp>
    <dsp:sp modelId="{8F7787A6-3774-4282-83E8-A45AE431036B}">
      <dsp:nvSpPr>
        <dsp:cNvPr id="0" name=""/>
        <dsp:cNvSpPr/>
      </dsp:nvSpPr>
      <dsp:spPr>
        <a:xfrm>
          <a:off x="0" y="1551081"/>
          <a:ext cx="4038600" cy="67158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nl-NL" sz="2800" kern="1200"/>
            <a:t>Authenticiteit</a:t>
          </a:r>
          <a:endParaRPr lang="en-US" sz="2800" kern="1200"/>
        </a:p>
      </dsp:txBody>
      <dsp:txXfrm>
        <a:off x="32784" y="1583865"/>
        <a:ext cx="3973032" cy="606012"/>
      </dsp:txXfrm>
    </dsp:sp>
    <dsp:sp modelId="{690013C5-765B-4377-BE79-BDC411911472}">
      <dsp:nvSpPr>
        <dsp:cNvPr id="0" name=""/>
        <dsp:cNvSpPr/>
      </dsp:nvSpPr>
      <dsp:spPr>
        <a:xfrm>
          <a:off x="0" y="2303301"/>
          <a:ext cx="4038600" cy="67158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nl-NL" sz="2800" kern="1200"/>
            <a:t>Prikkeling</a:t>
          </a:r>
          <a:endParaRPr lang="en-US" sz="2800" kern="1200"/>
        </a:p>
      </dsp:txBody>
      <dsp:txXfrm>
        <a:off x="32784" y="2336085"/>
        <a:ext cx="3973032" cy="606012"/>
      </dsp:txXfrm>
    </dsp:sp>
    <dsp:sp modelId="{E84BB133-EDEB-4670-A6F9-1187576BD6B9}">
      <dsp:nvSpPr>
        <dsp:cNvPr id="0" name=""/>
        <dsp:cNvSpPr/>
      </dsp:nvSpPr>
      <dsp:spPr>
        <a:xfrm>
          <a:off x="0" y="3055521"/>
          <a:ext cx="4038600" cy="67158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nl-NL" sz="2800" kern="1200"/>
            <a:t>Contact en ontmoeting</a:t>
          </a:r>
          <a:endParaRPr lang="en-US" sz="2800" kern="1200"/>
        </a:p>
      </dsp:txBody>
      <dsp:txXfrm>
        <a:off x="32784" y="3088305"/>
        <a:ext cx="3973032" cy="606012"/>
      </dsp:txXfrm>
    </dsp:sp>
    <dsp:sp modelId="{D1848978-6AF1-49BB-A079-E077E16CC377}">
      <dsp:nvSpPr>
        <dsp:cNvPr id="0" name=""/>
        <dsp:cNvSpPr/>
      </dsp:nvSpPr>
      <dsp:spPr>
        <a:xfrm>
          <a:off x="0" y="3807741"/>
          <a:ext cx="4038600" cy="671580"/>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nl-NL" sz="2800" kern="1200"/>
            <a:t>Veiligheid</a:t>
          </a:r>
          <a:endParaRPr lang="en-US" sz="2800" kern="1200"/>
        </a:p>
      </dsp:txBody>
      <dsp:txXfrm>
        <a:off x="32784" y="3840525"/>
        <a:ext cx="3973032" cy="606012"/>
      </dsp:txXfrm>
    </dsp:sp>
  </dsp:spTree>
</dsp:drawing>
</file>

<file path=ppt/diagrams/layout1.xml><?xml version="1.0" encoding="utf-8"?>
<dgm:layoutDef xmlns:dgm="http://schemas.openxmlformats.org/drawingml/2006/diagram" xmlns:a="http://schemas.openxmlformats.org/drawingml/2006/main" uniqueId="urn:microsoft.com/office/officeart/2005/8/layout/pyramid1">
  <dgm:title val=""/>
  <dgm:desc val=""/>
  <dgm:catLst>
    <dgm:cat type="pyramid" pri="1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B"/>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B"/>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mid"/>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934959-E107-44D6-B924-8D56B2B5E950}" type="datetimeFigureOut">
              <a:rPr lang="nl-NL" smtClean="0"/>
              <a:t>22-6-2021</a:t>
            </a:fld>
            <a:endParaRPr lang="nl-NL"/>
          </a:p>
        </p:txBody>
      </p:sp>
      <p:sp>
        <p:nvSpPr>
          <p:cNvPr id="4" name="Tijdelijke aanduiding voor dia-afbeelding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1285D87-D5A5-4B3D-9F90-58C52EC023BA}" type="slidenum">
              <a:rPr lang="nl-NL" smtClean="0"/>
              <a:t>‹nr.›</a:t>
            </a:fld>
            <a:endParaRPr lang="nl-NL"/>
          </a:p>
        </p:txBody>
      </p:sp>
    </p:spTree>
    <p:extLst>
      <p:ext uri="{BB962C8B-B14F-4D97-AF65-F5344CB8AC3E}">
        <p14:creationId xmlns:p14="http://schemas.microsoft.com/office/powerpoint/2010/main" val="25172119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1285D87-D5A5-4B3D-9F90-58C52EC023BA}" type="slidenum">
              <a:rPr lang="nl-NL" smtClean="0"/>
              <a:t>1</a:t>
            </a:fld>
            <a:endParaRPr lang="nl-NL"/>
          </a:p>
        </p:txBody>
      </p:sp>
    </p:spTree>
    <p:extLst>
      <p:ext uri="{BB962C8B-B14F-4D97-AF65-F5344CB8AC3E}">
        <p14:creationId xmlns:p14="http://schemas.microsoft.com/office/powerpoint/2010/main" val="470332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a:t>Het is een containerbegrip</a:t>
            </a:r>
            <a:r>
              <a:rPr lang="nl-NL" baseline="0" dirty="0"/>
              <a:t> geworden waar verschillende dingen onder wordt verstaan. Multifunctioneel zal door de meeste mensen hetzelfde worden opgevat; meerdere functies. In relatie tot het begrip gaat het om ten minste 2 functies waarvan er 1 een </a:t>
            </a:r>
            <a:r>
              <a:rPr lang="nl-NL" baseline="0" dirty="0" err="1"/>
              <a:t>leisurefunctie</a:t>
            </a:r>
            <a:r>
              <a:rPr lang="nl-NL" baseline="0" dirty="0"/>
              <a:t> moet zijn.</a:t>
            </a:r>
          </a:p>
          <a:p>
            <a:r>
              <a:rPr lang="nl-NL" baseline="0" dirty="0"/>
              <a:t>Leisure: het begrip heeft in de jaren een ontwikkeling doorgemaakt. Er worden wel vier generaties onderscheiden (Jansen en </a:t>
            </a:r>
            <a:r>
              <a:rPr lang="nl-NL" baseline="0" dirty="0" err="1"/>
              <a:t>Pluijmens</a:t>
            </a:r>
            <a:r>
              <a:rPr lang="nl-NL" baseline="0" dirty="0"/>
              <a:t>, 2001):</a:t>
            </a:r>
          </a:p>
          <a:p>
            <a:pPr marL="228600" indent="-228600">
              <a:buAutoNum type="arabicPeriod"/>
            </a:pPr>
            <a:r>
              <a:rPr lang="nl-NL" baseline="0" dirty="0"/>
              <a:t>Eerste generatie: Monofunctionele </a:t>
            </a:r>
            <a:r>
              <a:rPr lang="nl-NL" baseline="0" dirty="0" err="1"/>
              <a:t>leisurevoorzieningen</a:t>
            </a:r>
            <a:endParaRPr lang="nl-NL" baseline="0" dirty="0"/>
          </a:p>
          <a:p>
            <a:pPr marL="228600" indent="-228600">
              <a:buAutoNum type="arabicPeriod"/>
            </a:pPr>
            <a:r>
              <a:rPr lang="nl-NL" baseline="0" dirty="0"/>
              <a:t>Tweede generatie: Multifunctionele </a:t>
            </a:r>
            <a:r>
              <a:rPr lang="nl-NL" baseline="0" dirty="0" err="1"/>
              <a:t>leisurecentra</a:t>
            </a:r>
            <a:endParaRPr lang="nl-NL" baseline="0" dirty="0"/>
          </a:p>
          <a:p>
            <a:pPr marL="228600" indent="-228600">
              <a:buAutoNum type="arabicPeriod"/>
            </a:pPr>
            <a:r>
              <a:rPr lang="nl-NL" baseline="0" dirty="0"/>
              <a:t>Derde generatie: Geïntegreerde </a:t>
            </a:r>
            <a:r>
              <a:rPr lang="nl-NL" baseline="0" dirty="0" err="1"/>
              <a:t>leisure</a:t>
            </a:r>
            <a:r>
              <a:rPr lang="nl-NL" baseline="0" dirty="0"/>
              <a:t> in functies als wonen, werken en </a:t>
            </a:r>
            <a:r>
              <a:rPr lang="nl-NL" baseline="0" dirty="0" err="1"/>
              <a:t>retail</a:t>
            </a:r>
            <a:endParaRPr lang="nl-NL" baseline="0" dirty="0"/>
          </a:p>
          <a:p>
            <a:pPr marL="228600" indent="-228600">
              <a:buAutoNum type="arabicPeriod"/>
            </a:pPr>
            <a:r>
              <a:rPr lang="nl-NL" dirty="0"/>
              <a:t>Vierde generatie: Leisure</a:t>
            </a:r>
            <a:r>
              <a:rPr lang="nl-NL" baseline="0" dirty="0"/>
              <a:t> met functievermenging in o.a. zorg, welzijn of onderwijs.</a:t>
            </a:r>
          </a:p>
          <a:p>
            <a:pPr marL="228600" indent="-228600">
              <a:buAutoNum type="arabicPeriod"/>
            </a:pPr>
            <a:endParaRPr lang="nl-NL" baseline="0" dirty="0"/>
          </a:p>
          <a:p>
            <a:pPr marL="0" indent="0">
              <a:buNone/>
            </a:pPr>
            <a:r>
              <a:rPr lang="nl-NL" baseline="0" dirty="0"/>
              <a:t>Locatie betekent een afgebakend gebied of complex. </a:t>
            </a:r>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CB2465-0D08-4BF7-9070-5F2D3EB859A6}"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9998293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171450" indent="-171450">
              <a:buFont typeface="Arial" panose="020B0604020202020204" pitchFamily="34" charset="0"/>
              <a:buChar char="•"/>
            </a:pPr>
            <a:r>
              <a:rPr lang="nl-NL" dirty="0"/>
              <a:t>Co-creatie:</a:t>
            </a:r>
            <a:r>
              <a:rPr lang="nl-NL" baseline="0" dirty="0"/>
              <a:t> veel verschillende initiatieven bij elkaar. Men maakt snel gebruik van elkaars expertise, netwerk. Hieruit ontstaan nieuwe ideeën.</a:t>
            </a:r>
          </a:p>
          <a:p>
            <a:pPr marL="171450" indent="-171450">
              <a:buFont typeface="Arial" panose="020B0604020202020204" pitchFamily="34" charset="0"/>
              <a:buChar char="•"/>
            </a:pPr>
            <a:r>
              <a:rPr lang="nl-NL" baseline="0" dirty="0"/>
              <a:t>De bezoeker ervaart een gevoel van vrijheid. Op dezelfde locatie kan hij kiezen.</a:t>
            </a:r>
          </a:p>
          <a:p>
            <a:pPr marL="171450" indent="-171450">
              <a:buFont typeface="Arial" panose="020B0604020202020204" pitchFamily="34" charset="0"/>
              <a:buChar char="•"/>
            </a:pPr>
            <a:r>
              <a:rPr lang="nl-NL" baseline="0" dirty="0"/>
              <a:t>Iedere plek brengt zijn eigen onderdelen voort. Dit zie je vooral op plekken waar veel ruimte is voor creativiteit (creatieve ondernemers). Deze leveren een uniek aanbod.</a:t>
            </a:r>
          </a:p>
          <a:p>
            <a:pPr marL="171450" indent="-171450">
              <a:buFont typeface="Arial" panose="020B0604020202020204" pitchFamily="34" charset="0"/>
              <a:buChar char="•"/>
            </a:pPr>
            <a:r>
              <a:rPr lang="nl-NL" baseline="0" dirty="0"/>
              <a:t>Er is veel te doen, mensen worden op verschillende manieren geprikkeld.</a:t>
            </a:r>
          </a:p>
          <a:p>
            <a:pPr marL="171450" indent="-171450">
              <a:buFont typeface="Arial" panose="020B0604020202020204" pitchFamily="34" charset="0"/>
              <a:buChar char="•"/>
            </a:pPr>
            <a:r>
              <a:rPr lang="nl-NL" baseline="0" dirty="0"/>
              <a:t>Omdat er veel te doen is, is er ook meer ruimte voor contact en ontmoeting. In ieder geval ontmoeten verschillende groepen elkaar hier sneller.</a:t>
            </a:r>
          </a:p>
          <a:p>
            <a:pPr marL="171450" indent="-171450">
              <a:buFont typeface="Arial" panose="020B0604020202020204" pitchFamily="34" charset="0"/>
              <a:buChar char="•"/>
            </a:pPr>
            <a:r>
              <a:rPr lang="nl-NL" baseline="0" dirty="0"/>
              <a:t>Alles bij elkaar in een min of meer vertrouwde omgeving zorgt voor een gevoel van veiligheid.</a:t>
            </a:r>
          </a:p>
          <a:p>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CB2465-0D08-4BF7-9070-5F2D3EB859A6}"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883828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1285D87-D5A5-4B3D-9F90-58C52EC023BA}" type="slidenum">
              <a:rPr lang="nl-NL" smtClean="0"/>
              <a:t>7</a:t>
            </a:fld>
            <a:endParaRPr lang="nl-NL"/>
          </a:p>
        </p:txBody>
      </p:sp>
    </p:spTree>
    <p:extLst>
      <p:ext uri="{BB962C8B-B14F-4D97-AF65-F5344CB8AC3E}">
        <p14:creationId xmlns:p14="http://schemas.microsoft.com/office/powerpoint/2010/main" val="28088478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9CB2465-0D08-4BF7-9070-5F2D3EB859A6}"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945665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normAutofit/>
          </a:bodyPr>
          <a:lstStyle>
            <a:lvl1pPr>
              <a:defRPr sz="2800">
                <a:latin typeface="Arial" pitchFamily="34" charset="0"/>
                <a:cs typeface="Arial" pitchFamily="34" charset="0"/>
              </a:defRPr>
            </a:lvl1pPr>
          </a:lstStyle>
          <a:p>
            <a:r>
              <a:rPr lang="nl-NL" dirty="0"/>
              <a:t>Klik om de stijl te bewerken</a:t>
            </a:r>
          </a:p>
        </p:txBody>
      </p:sp>
      <p:sp>
        <p:nvSpPr>
          <p:cNvPr id="3" name="Ondertitel 2"/>
          <p:cNvSpPr>
            <a:spLocks noGrp="1"/>
          </p:cNvSpPr>
          <p:nvPr>
            <p:ph type="subTitle" idx="1"/>
          </p:nvPr>
        </p:nvSpPr>
        <p:spPr>
          <a:xfrm>
            <a:off x="1371600" y="3886200"/>
            <a:ext cx="6400800" cy="1752600"/>
          </a:xfrm>
        </p:spPr>
        <p:txBody>
          <a:bodyPr>
            <a:normAutofit/>
          </a:bodyPr>
          <a:lstStyle>
            <a:lvl1pPr marL="0" indent="0" algn="ctr">
              <a:buNone/>
              <a:defRPr sz="18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dirty="0"/>
              <a:t>Klik om de ondertitelstijl van het model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22-6-2021</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192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lvl1pPr>
              <a:defRPr>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22-6-2021</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172719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1979712" y="332656"/>
            <a:ext cx="6645424" cy="648072"/>
          </a:xfrm>
        </p:spPr>
        <p:txBody>
          <a:bodyPr>
            <a:noAutofit/>
          </a:bodyPr>
          <a:lstStyle>
            <a:lvl1pPr algn="r">
              <a:defRPr sz="2800" b="1">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idx="1"/>
          </p:nvPr>
        </p:nvSpPr>
        <p:spPr>
          <a:xfrm>
            <a:off x="2051720" y="1196752"/>
            <a:ext cx="6635080" cy="4929411"/>
          </a:xfrm>
        </p:spPr>
        <p:txBody>
          <a:bodyPr>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22-6-2021</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9676883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normAutofit/>
          </a:bodyPr>
          <a:lstStyle>
            <a:lvl1pPr algn="l">
              <a:defRPr sz="3600" b="1" cap="all">
                <a:latin typeface="Arial" pitchFamily="34" charset="0"/>
                <a:cs typeface="Arial"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Arial" pitchFamily="34" charset="0"/>
                <a:cs typeface="Arial"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dirty="0"/>
              <a:t>Klik om de modelstijlen te bewerken</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22-6-2021</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7573387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itchFamily="34" charset="0"/>
                <a:cs typeface="Arial" pitchFamily="34" charset="0"/>
              </a:defRPr>
            </a:lvl1pPr>
          </a:lstStyle>
          <a:p>
            <a:r>
              <a:rPr lang="nl-NL" dirty="0"/>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nl-NL" dirty="0"/>
              <a:t>Klik om de modelstijlen te bewerken</a:t>
            </a:r>
          </a:p>
          <a:p>
            <a:pPr lvl="1"/>
            <a:r>
              <a:rPr lang="nl-NL" dirty="0"/>
              <a:t>Tweede niveau</a:t>
            </a:r>
          </a:p>
          <a:p>
            <a:pPr lvl="2"/>
            <a:r>
              <a:rPr lang="nl-NL" dirty="0"/>
              <a:t>Derde niveau</a:t>
            </a:r>
          </a:p>
          <a:p>
            <a:pPr lvl="3"/>
            <a:r>
              <a:rPr lang="nl-NL" dirty="0"/>
              <a:t>Vierde niveau</a:t>
            </a:r>
          </a:p>
          <a:p>
            <a:pPr lvl="4"/>
            <a:r>
              <a:rPr lang="nl-NL" dirty="0"/>
              <a:t>Vijfde niveau</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22-6-2021</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5437833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atin typeface="Arial" panose="020B0604020202020204" pitchFamily="34" charset="0"/>
                <a:cs typeface="Arial" panose="020B0604020202020204" pitchFamily="34" charset="0"/>
              </a:defRPr>
            </a:lvl1pPr>
            <a:lvl2pPr>
              <a:defRPr sz="2000">
                <a:latin typeface="Arial" panose="020B0604020202020204" pitchFamily="34" charset="0"/>
                <a:cs typeface="Arial" panose="020B0604020202020204" pitchFamily="34" charset="0"/>
              </a:defRPr>
            </a:lvl2pPr>
            <a:lvl3pPr>
              <a:defRPr sz="1800">
                <a:latin typeface="Arial" panose="020B0604020202020204" pitchFamily="34" charset="0"/>
                <a:cs typeface="Arial" panose="020B0604020202020204" pitchFamily="34" charset="0"/>
              </a:defRPr>
            </a:lvl3pPr>
            <a:lvl4pPr>
              <a:defRPr sz="1600">
                <a:latin typeface="Arial" panose="020B0604020202020204" pitchFamily="34" charset="0"/>
                <a:cs typeface="Arial" panose="020B0604020202020204" pitchFamily="34" charset="0"/>
              </a:defRPr>
            </a:lvl4pPr>
            <a:lvl5pPr>
              <a:defRPr sz="1600">
                <a:latin typeface="Arial" panose="020B0604020202020204" pitchFamily="34" charset="0"/>
                <a:cs typeface="Arial" panose="020B0604020202020204" pitchFamily="34" charset="0"/>
              </a:defRPr>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22-6-2021</a:t>
            </a:fld>
            <a:endParaRPr lang="nl-NL"/>
          </a:p>
        </p:txBody>
      </p:sp>
      <p:sp>
        <p:nvSpPr>
          <p:cNvPr id="8" name="Tijdelijke aanduiding voor voettekst 7"/>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9" name="Tijdelijke aanduiding voor dianummer 8"/>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32410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22-6-2021</a:t>
            </a:fld>
            <a:endParaRPr lang="nl-NL"/>
          </a:p>
        </p:txBody>
      </p:sp>
      <p:sp>
        <p:nvSpPr>
          <p:cNvPr id="3" name="Tijdelijke aanduiding voor voettekst 2"/>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4" name="Tijdelijke aanduiding voor dianummer 3"/>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2942562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atin typeface="Arial" panose="020B0604020202020204" pitchFamily="34" charset="0"/>
                <a:cs typeface="Arial" panose="020B0604020202020204" pitchFamily="34" charset="0"/>
              </a:defRPr>
            </a:lvl1pPr>
            <a:lvl2pPr>
              <a:defRPr sz="2800">
                <a:latin typeface="Arial" panose="020B0604020202020204" pitchFamily="34" charset="0"/>
                <a:cs typeface="Arial" panose="020B0604020202020204" pitchFamily="34" charset="0"/>
              </a:defRPr>
            </a:lvl2pPr>
            <a:lvl3pPr>
              <a:defRPr sz="2400">
                <a:latin typeface="Arial" panose="020B0604020202020204" pitchFamily="34" charset="0"/>
                <a:cs typeface="Arial" panose="020B0604020202020204" pitchFamily="34" charset="0"/>
              </a:defRPr>
            </a:lvl3pPr>
            <a:lvl4pPr>
              <a:defRPr sz="2000">
                <a:latin typeface="Arial" panose="020B0604020202020204" pitchFamily="34" charset="0"/>
                <a:cs typeface="Arial" panose="020B0604020202020204" pitchFamily="34" charset="0"/>
              </a:defRPr>
            </a:lvl4pPr>
            <a:lvl5pPr>
              <a:defRPr sz="2000">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22-6-2021</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124592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atin typeface="Arial" panose="020B0604020202020204" pitchFamily="34" charset="0"/>
                <a:cs typeface="Arial" panose="020B0604020202020204" pitchFamily="34" charset="0"/>
              </a:defRPr>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dirty="0"/>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atin typeface="Arial" panose="020B0604020202020204" pitchFamily="34" charset="0"/>
                <a:cs typeface="Arial" panose="020B0604020202020204"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22-6-2021</a:t>
            </a:fld>
            <a:endParaRPr lang="nl-NL"/>
          </a:p>
        </p:txBody>
      </p:sp>
      <p:sp>
        <p:nvSpPr>
          <p:cNvPr id="6" name="Tijdelijke aanduiding voor voettekst 5"/>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7" name="Tijdelijke aanduiding voor dianummer 6"/>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21710616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lgn="r">
              <a:defRPr>
                <a:latin typeface="Arial" panose="020B0604020202020204" pitchFamily="34" charset="0"/>
                <a:cs typeface="Arial" panose="020B0604020202020204" pitchFamily="34" charset="0"/>
              </a:defRPr>
            </a:lvl1pPr>
          </a:lstStyle>
          <a:p>
            <a:r>
              <a:rPr lang="nl-NL" dirty="0"/>
              <a:t>Klik om de stijl te bewerken</a:t>
            </a:r>
          </a:p>
        </p:txBody>
      </p:sp>
      <p:sp>
        <p:nvSpPr>
          <p:cNvPr id="3" name="Tijdelijke aanduiding voor verticale tekst 2"/>
          <p:cNvSpPr>
            <a:spLocks noGrp="1"/>
          </p:cNvSpPr>
          <p:nvPr>
            <p:ph type="body" orient="vert" idx="1"/>
          </p:nvPr>
        </p:nvSpPr>
        <p:spPr/>
        <p:txBody>
          <a:bodyPr vert="eaVert"/>
          <a:lstStyle>
            <a:lvl1pPr>
              <a:defRPr>
                <a:latin typeface="Arial" panose="020B0604020202020204" pitchFamily="34" charset="0"/>
                <a:cs typeface="Arial" panose="020B0604020202020204" pitchFamily="34" charset="0"/>
              </a:defRPr>
            </a:lvl1pPr>
            <a:lvl2pPr>
              <a:defRPr>
                <a:latin typeface="Arial" panose="020B0604020202020204" pitchFamily="34" charset="0"/>
                <a:cs typeface="Arial" panose="020B0604020202020204" pitchFamily="34" charset="0"/>
              </a:defRPr>
            </a:lvl2pPr>
            <a:lvl3pPr>
              <a:defRPr>
                <a:latin typeface="Arial" panose="020B0604020202020204" pitchFamily="34" charset="0"/>
                <a:cs typeface="Arial" panose="020B0604020202020204" pitchFamily="34" charset="0"/>
              </a:defRPr>
            </a:lvl3pPr>
            <a:lvl4pPr>
              <a:defRPr>
                <a:latin typeface="Arial" panose="020B0604020202020204" pitchFamily="34" charset="0"/>
                <a:cs typeface="Arial" panose="020B0604020202020204" pitchFamily="34" charset="0"/>
              </a:defRPr>
            </a:lvl4pPr>
            <a:lvl5pPr>
              <a:defRPr>
                <a:latin typeface="Arial" panose="020B0604020202020204" pitchFamily="34" charset="0"/>
                <a:cs typeface="Arial" panose="020B0604020202020204" pitchFamily="34" charset="0"/>
              </a:defRPr>
            </a:lvl5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lvl1pPr>
              <a:defRPr>
                <a:latin typeface="Arial" panose="020B0604020202020204" pitchFamily="34" charset="0"/>
                <a:cs typeface="Arial" panose="020B0604020202020204" pitchFamily="34" charset="0"/>
              </a:defRPr>
            </a:lvl1pPr>
          </a:lstStyle>
          <a:p>
            <a:fld id="{FDFED390-F77C-4CDE-BB93-EE6416285244}" type="datetimeFigureOut">
              <a:rPr lang="nl-NL" smtClean="0"/>
              <a:pPr/>
              <a:t>22-6-2021</a:t>
            </a:fld>
            <a:endParaRPr lang="nl-NL"/>
          </a:p>
        </p:txBody>
      </p:sp>
      <p:sp>
        <p:nvSpPr>
          <p:cNvPr id="5" name="Tijdelijke aanduiding voor voettekst 4"/>
          <p:cNvSpPr>
            <a:spLocks noGrp="1"/>
          </p:cNvSpPr>
          <p:nvPr>
            <p:ph type="ftr" sz="quarter" idx="11"/>
          </p:nvPr>
        </p:nvSpPr>
        <p:spPr/>
        <p:txBody>
          <a:bodyPr/>
          <a:lstStyle>
            <a:lvl1pPr>
              <a:defRPr>
                <a:latin typeface="Arial" panose="020B0604020202020204" pitchFamily="34" charset="0"/>
                <a:cs typeface="Arial" panose="020B0604020202020204" pitchFamily="34" charset="0"/>
              </a:defRPr>
            </a:lvl1pPr>
          </a:lstStyle>
          <a:p>
            <a:endParaRPr lang="nl-NL"/>
          </a:p>
        </p:txBody>
      </p:sp>
      <p:sp>
        <p:nvSpPr>
          <p:cNvPr id="6" name="Tijdelijke aanduiding voor dianummer 5"/>
          <p:cNvSpPr>
            <a:spLocks noGrp="1"/>
          </p:cNvSpPr>
          <p:nvPr>
            <p:ph type="sldNum" sz="quarter" idx="12"/>
          </p:nvPr>
        </p:nvSpPr>
        <p:spPr/>
        <p:txBody>
          <a:bodyPr/>
          <a:lstStyle>
            <a:lvl1pPr>
              <a:defRPr>
                <a:latin typeface="Arial" panose="020B0604020202020204" pitchFamily="34" charset="0"/>
                <a:cs typeface="Arial" panose="020B0604020202020204" pitchFamily="34" charset="0"/>
              </a:defRPr>
            </a:lvl1pPr>
          </a:lstStyle>
          <a:p>
            <a:fld id="{053308CA-A037-474B-AA6E-6C7C048F3532}" type="slidenum">
              <a:rPr lang="nl-NL" smtClean="0"/>
              <a:pPr/>
              <a:t>‹nr.›</a:t>
            </a:fld>
            <a:endParaRPr lang="nl-NL"/>
          </a:p>
        </p:txBody>
      </p:sp>
    </p:spTree>
    <p:extLst>
      <p:ext uri="{BB962C8B-B14F-4D97-AF65-F5344CB8AC3E}">
        <p14:creationId xmlns:p14="http://schemas.microsoft.com/office/powerpoint/2010/main" val="645501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DFED390-F77C-4CDE-BB93-EE6416285244}" type="datetimeFigureOut">
              <a:rPr lang="nl-NL" smtClean="0"/>
              <a:t>22-6-2021</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3308CA-A037-474B-AA6E-6C7C048F3532}" type="slidenum">
              <a:rPr lang="nl-NL" smtClean="0"/>
              <a:t>‹nr.›</a:t>
            </a:fld>
            <a:endParaRPr lang="nl-NL"/>
          </a:p>
        </p:txBody>
      </p:sp>
      <p:pic>
        <p:nvPicPr>
          <p:cNvPr id="8" name="Afbeelding 7"/>
          <p:cNvPicPr>
            <a:picLocks noChangeAspect="1"/>
          </p:cNvPicPr>
          <p:nvPr userDrawn="1"/>
        </p:nvPicPr>
        <p:blipFill>
          <a:blip r:embed="rId12" cstate="print">
            <a:extLst>
              <a:ext uri="{28A0092B-C50C-407E-A947-70E740481C1C}">
                <a14:useLocalDpi xmlns:a14="http://schemas.microsoft.com/office/drawing/2010/main" val="0"/>
              </a:ext>
            </a:extLst>
          </a:blip>
          <a:stretch>
            <a:fillRect/>
          </a:stretch>
        </p:blipFill>
        <p:spPr>
          <a:xfrm>
            <a:off x="0" y="685"/>
            <a:ext cx="9144000" cy="6856629"/>
          </a:xfrm>
          <a:prstGeom prst="rect">
            <a:avLst/>
          </a:prstGeom>
        </p:spPr>
      </p:pic>
    </p:spTree>
    <p:extLst>
      <p:ext uri="{BB962C8B-B14F-4D97-AF65-F5344CB8AC3E}">
        <p14:creationId xmlns:p14="http://schemas.microsoft.com/office/powerpoint/2010/main" val="1696447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5" r:id="rId6"/>
    <p:sldLayoutId id="2147483656" r:id="rId7"/>
    <p:sldLayoutId id="2147483657" r:id="rId8"/>
    <p:sldLayoutId id="2147483658" r:id="rId9"/>
    <p:sldLayoutId id="2147483659" r:id="rId10"/>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4.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www.youtube.com/watch?v=p1Y5UG1KbCc"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el 2"/>
          <p:cNvSpPr>
            <a:spLocks noGrp="1"/>
          </p:cNvSpPr>
          <p:nvPr>
            <p:ph type="title"/>
          </p:nvPr>
        </p:nvSpPr>
        <p:spPr>
          <a:xfrm>
            <a:off x="457200" y="274638"/>
            <a:ext cx="8229600" cy="1143000"/>
          </a:xfrm>
        </p:spPr>
        <p:txBody>
          <a:bodyPr anchor="ctr">
            <a:normAutofit/>
          </a:bodyPr>
          <a:lstStyle/>
          <a:p>
            <a:r>
              <a:rPr lang="nl-NL"/>
              <a:t>Vrije tijd</a:t>
            </a:r>
          </a:p>
        </p:txBody>
      </p:sp>
      <p:pic>
        <p:nvPicPr>
          <p:cNvPr id="2" name="Afbeelding 1"/>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7200" y="2348706"/>
            <a:ext cx="4038600" cy="3028950"/>
          </a:xfrm>
          <a:prstGeom prst="rect">
            <a:avLst/>
          </a:prstGeom>
          <a:noFill/>
        </p:spPr>
      </p:pic>
      <p:sp>
        <p:nvSpPr>
          <p:cNvPr id="5" name="Ondertitel 4"/>
          <p:cNvSpPr>
            <a:spLocks noGrp="1"/>
          </p:cNvSpPr>
          <p:nvPr>
            <p:ph sz="half" idx="2"/>
          </p:nvPr>
        </p:nvSpPr>
        <p:spPr>
          <a:xfrm>
            <a:off x="4648200" y="1600200"/>
            <a:ext cx="4038600" cy="4525963"/>
          </a:xfrm>
        </p:spPr>
        <p:txBody>
          <a:bodyPr>
            <a:normAutofit/>
          </a:bodyPr>
          <a:lstStyle/>
          <a:p>
            <a:r>
              <a:rPr lang="nl-NL" dirty="0"/>
              <a:t>Les Multifunctionele vrijetijdslocaties</a:t>
            </a:r>
          </a:p>
        </p:txBody>
      </p:sp>
    </p:spTree>
    <p:extLst>
      <p:ext uri="{BB962C8B-B14F-4D97-AF65-F5344CB8AC3E}">
        <p14:creationId xmlns:p14="http://schemas.microsoft.com/office/powerpoint/2010/main" val="42403001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highlight>
                  <a:srgbClr val="FFFF00"/>
                </a:highlight>
              </a:rPr>
              <a:t>HERHALING</a:t>
            </a:r>
            <a:r>
              <a:rPr lang="nl-NL" dirty="0"/>
              <a:t> vorige les</a:t>
            </a:r>
          </a:p>
        </p:txBody>
      </p:sp>
      <p:graphicFrame>
        <p:nvGraphicFramePr>
          <p:cNvPr id="4" name="Tijdelijke aanduiding voor inhoud 3"/>
          <p:cNvGraphicFramePr>
            <a:graphicFrameLocks noGrp="1"/>
          </p:cNvGraphicFramePr>
          <p:nvPr>
            <p:ph idx="1"/>
          </p:nvPr>
        </p:nvGraphicFramePr>
        <p:xfrm>
          <a:off x="684213" y="1196975"/>
          <a:ext cx="8002587" cy="49291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Pijl-rechts 5"/>
          <p:cNvSpPr/>
          <p:nvPr/>
        </p:nvSpPr>
        <p:spPr>
          <a:xfrm rot="18589943">
            <a:off x="158597" y="3072104"/>
            <a:ext cx="4032448"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Pijl-rechts 6"/>
          <p:cNvSpPr/>
          <p:nvPr/>
        </p:nvSpPr>
        <p:spPr>
          <a:xfrm rot="13821658">
            <a:off x="5128879" y="3034753"/>
            <a:ext cx="4032448" cy="43204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Tekstvak 7"/>
          <p:cNvSpPr txBox="1"/>
          <p:nvPr/>
        </p:nvSpPr>
        <p:spPr>
          <a:xfrm rot="18686699">
            <a:off x="449907" y="2170267"/>
            <a:ext cx="3898776" cy="369332"/>
          </a:xfrm>
          <a:prstGeom prst="rect">
            <a:avLst/>
          </a:prstGeom>
          <a:noFill/>
        </p:spPr>
        <p:txBody>
          <a:bodyPr wrap="square" rtlCol="0">
            <a:spAutoFit/>
          </a:bodyPr>
          <a:lstStyle/>
          <a:p>
            <a:r>
              <a:rPr lang="nl-NL" dirty="0"/>
              <a:t>Mate van keuzevrijheid</a:t>
            </a:r>
          </a:p>
        </p:txBody>
      </p:sp>
      <p:sp>
        <p:nvSpPr>
          <p:cNvPr id="9" name="Tekstvak 8"/>
          <p:cNvSpPr txBox="1"/>
          <p:nvPr/>
        </p:nvSpPr>
        <p:spPr>
          <a:xfrm rot="2961744">
            <a:off x="5980513" y="3228379"/>
            <a:ext cx="3898776" cy="369332"/>
          </a:xfrm>
          <a:prstGeom prst="rect">
            <a:avLst/>
          </a:prstGeom>
          <a:noFill/>
        </p:spPr>
        <p:txBody>
          <a:bodyPr wrap="square" rtlCol="0">
            <a:spAutoFit/>
          </a:bodyPr>
          <a:lstStyle/>
          <a:p>
            <a:r>
              <a:rPr lang="nl-NL" dirty="0"/>
              <a:t>Mate van intrinsieke motivatie</a:t>
            </a:r>
          </a:p>
        </p:txBody>
      </p:sp>
      <p:sp>
        <p:nvSpPr>
          <p:cNvPr id="10" name="Tekstvak 9"/>
          <p:cNvSpPr txBox="1"/>
          <p:nvPr/>
        </p:nvSpPr>
        <p:spPr>
          <a:xfrm>
            <a:off x="2843808" y="6120169"/>
            <a:ext cx="4176464" cy="369332"/>
          </a:xfrm>
          <a:prstGeom prst="rect">
            <a:avLst/>
          </a:prstGeom>
          <a:noFill/>
        </p:spPr>
        <p:txBody>
          <a:bodyPr wrap="square" rtlCol="0">
            <a:spAutoFit/>
          </a:bodyPr>
          <a:lstStyle/>
          <a:p>
            <a:r>
              <a:rPr lang="nl-NL" dirty="0"/>
              <a:t>Figuur: Piramide van vrijetijdservaringen</a:t>
            </a:r>
          </a:p>
        </p:txBody>
      </p:sp>
      <p:sp>
        <p:nvSpPr>
          <p:cNvPr id="11" name="Pijl-rechts 10"/>
          <p:cNvSpPr/>
          <p:nvPr/>
        </p:nvSpPr>
        <p:spPr>
          <a:xfrm rot="2096822">
            <a:off x="1771544" y="275371"/>
            <a:ext cx="2952328" cy="1656184"/>
          </a:xfrm>
          <a:prstGeom prst="rightArrow">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nl-NL" sz="2000" b="1" dirty="0">
                <a:ln w="22225">
                  <a:noFill/>
                  <a:prstDash val="solid"/>
                </a:ln>
                <a:solidFill>
                  <a:schemeClr val="tx1"/>
                </a:solidFill>
              </a:rPr>
              <a:t>Volledige keuzevrijheid</a:t>
            </a:r>
          </a:p>
        </p:txBody>
      </p:sp>
    </p:spTree>
    <p:extLst>
      <p:ext uri="{BB962C8B-B14F-4D97-AF65-F5344CB8AC3E}">
        <p14:creationId xmlns:p14="http://schemas.microsoft.com/office/powerpoint/2010/main" val="2598997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547664" y="332656"/>
            <a:ext cx="7416824" cy="648072"/>
          </a:xfrm>
        </p:spPr>
        <p:txBody>
          <a:bodyPr/>
          <a:lstStyle/>
          <a:p>
            <a:r>
              <a:rPr lang="nl-NL" dirty="0">
                <a:highlight>
                  <a:srgbClr val="FFFF00"/>
                </a:highlight>
              </a:rPr>
              <a:t>HERHALING</a:t>
            </a:r>
            <a:r>
              <a:rPr lang="nl-NL" dirty="0"/>
              <a:t> Interactive </a:t>
            </a:r>
            <a:r>
              <a:rPr lang="nl-NL" dirty="0" err="1"/>
              <a:t>experience</a:t>
            </a:r>
            <a:r>
              <a:rPr lang="nl-NL" dirty="0"/>
              <a:t> model</a:t>
            </a:r>
          </a:p>
        </p:txBody>
      </p:sp>
      <p:pic>
        <p:nvPicPr>
          <p:cNvPr id="5" name="Tijdelijke aanduiding voor inhoud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5536" y="1484784"/>
            <a:ext cx="8642658" cy="4861495"/>
          </a:xfrm>
        </p:spPr>
      </p:pic>
      <p:sp>
        <p:nvSpPr>
          <p:cNvPr id="6" name="Pijl-rechts 5"/>
          <p:cNvSpPr/>
          <p:nvPr/>
        </p:nvSpPr>
        <p:spPr>
          <a:xfrm>
            <a:off x="971600" y="4437112"/>
            <a:ext cx="2952328" cy="1656184"/>
          </a:xfrm>
          <a:prstGeom prst="rightArrow">
            <a:avLst/>
          </a:prstGeom>
          <a:solidFill>
            <a:srgbClr val="FF0000"/>
          </a:solidFill>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nl-NL" sz="2000" b="1" dirty="0">
                <a:ln w="22225">
                  <a:noFill/>
                  <a:prstDash val="solid"/>
                </a:ln>
                <a:solidFill>
                  <a:schemeClr val="tx1"/>
                </a:solidFill>
              </a:rPr>
              <a:t>Invloed (creativiteit)</a:t>
            </a:r>
          </a:p>
        </p:txBody>
      </p:sp>
    </p:spTree>
    <p:extLst>
      <p:ext uri="{BB962C8B-B14F-4D97-AF65-F5344CB8AC3E}">
        <p14:creationId xmlns:p14="http://schemas.microsoft.com/office/powerpoint/2010/main" val="424659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7C0CDFA-125E-4E71-82D3-537B99921C14}"/>
              </a:ext>
            </a:extLst>
          </p:cNvPr>
          <p:cNvSpPr>
            <a:spLocks noGrp="1"/>
          </p:cNvSpPr>
          <p:nvPr>
            <p:ph type="title"/>
          </p:nvPr>
        </p:nvSpPr>
        <p:spPr/>
        <p:txBody>
          <a:bodyPr/>
          <a:lstStyle/>
          <a:p>
            <a:r>
              <a:rPr lang="nl-NL" dirty="0">
                <a:highlight>
                  <a:srgbClr val="FFFF00"/>
                </a:highlight>
              </a:rPr>
              <a:t>HERHALING</a:t>
            </a:r>
            <a:r>
              <a:rPr lang="nl-NL" dirty="0"/>
              <a:t> Bouwstenen + uitleg</a:t>
            </a:r>
          </a:p>
        </p:txBody>
      </p:sp>
      <p:sp>
        <p:nvSpPr>
          <p:cNvPr id="3" name="Tijdelijke aanduiding voor inhoud 2">
            <a:extLst>
              <a:ext uri="{FF2B5EF4-FFF2-40B4-BE49-F238E27FC236}">
                <a16:creationId xmlns:a16="http://schemas.microsoft.com/office/drawing/2014/main" id="{4F5AD3F5-0EBB-4911-B33E-01B356966C96}"/>
              </a:ext>
            </a:extLst>
          </p:cNvPr>
          <p:cNvSpPr>
            <a:spLocks noGrp="1"/>
          </p:cNvSpPr>
          <p:nvPr>
            <p:ph idx="1"/>
          </p:nvPr>
        </p:nvSpPr>
        <p:spPr/>
        <p:txBody>
          <a:bodyPr>
            <a:normAutofit lnSpcReduction="10000"/>
          </a:bodyPr>
          <a:lstStyle/>
          <a:p>
            <a:r>
              <a:rPr lang="nl-NL" dirty="0"/>
              <a:t>Communicatie:</a:t>
            </a:r>
          </a:p>
          <a:p>
            <a:pPr marL="0" indent="0">
              <a:buNone/>
            </a:pPr>
            <a:r>
              <a:rPr lang="nl-NL" sz="1600" dirty="0"/>
              <a:t>waarmee communiceren ze met de doelgroep, en hoe ziet dat eruit?</a:t>
            </a:r>
          </a:p>
          <a:p>
            <a:r>
              <a:rPr lang="nl-NL" dirty="0"/>
              <a:t>Fysieke omgeving</a:t>
            </a:r>
          </a:p>
          <a:p>
            <a:pPr marL="0" indent="0">
              <a:buNone/>
            </a:pPr>
            <a:r>
              <a:rPr lang="nl-NL" sz="1800" dirty="0"/>
              <a:t>Hoe ziet het eruit voor de bezoeker(s)?</a:t>
            </a:r>
          </a:p>
          <a:p>
            <a:r>
              <a:rPr lang="nl-NL" dirty="0"/>
              <a:t>Netwerk</a:t>
            </a:r>
          </a:p>
          <a:p>
            <a:pPr marL="0" indent="0">
              <a:buNone/>
            </a:pPr>
            <a:r>
              <a:rPr lang="nl-NL" sz="1800" dirty="0"/>
              <a:t>Welke bedrijven zitten in het netwerk van dit bedrijf?</a:t>
            </a:r>
          </a:p>
          <a:p>
            <a:r>
              <a:rPr lang="nl-NL" dirty="0"/>
              <a:t>Personeel</a:t>
            </a:r>
          </a:p>
          <a:p>
            <a:pPr marL="0" indent="0">
              <a:buNone/>
            </a:pPr>
            <a:r>
              <a:rPr lang="nl-NL" sz="1800" dirty="0"/>
              <a:t>Wat voor mensen werken er? Wat stralen ze uit?</a:t>
            </a:r>
          </a:p>
          <a:p>
            <a:r>
              <a:rPr lang="nl-NL" dirty="0"/>
              <a:t>Producten en verpakkingen</a:t>
            </a:r>
          </a:p>
          <a:p>
            <a:pPr marL="0" indent="0">
              <a:buNone/>
            </a:pPr>
            <a:r>
              <a:rPr lang="nl-NL" sz="1800" dirty="0"/>
              <a:t>Wat verkopen/verhuren ze? </a:t>
            </a:r>
          </a:p>
          <a:p>
            <a:r>
              <a:rPr lang="nl-NL" dirty="0"/>
              <a:t>Identiteit</a:t>
            </a:r>
          </a:p>
          <a:p>
            <a:pPr marL="0" indent="0">
              <a:buNone/>
            </a:pPr>
            <a:r>
              <a:rPr lang="nl-NL" sz="1800" dirty="0"/>
              <a:t>Waar staan ze voor? Wat is hun DNA?</a:t>
            </a:r>
          </a:p>
          <a:p>
            <a:endParaRPr lang="nl-NL" dirty="0"/>
          </a:p>
          <a:p>
            <a:endParaRPr lang="nl-NL" dirty="0"/>
          </a:p>
          <a:p>
            <a:pPr marL="0" indent="0">
              <a:buNone/>
            </a:pPr>
            <a:endParaRPr lang="nl-NL" dirty="0"/>
          </a:p>
          <a:p>
            <a:pPr marL="0" indent="0">
              <a:buNone/>
            </a:pPr>
            <a:endParaRPr lang="nl-NL" sz="1600" dirty="0"/>
          </a:p>
        </p:txBody>
      </p:sp>
    </p:spTree>
    <p:extLst>
      <p:ext uri="{BB962C8B-B14F-4D97-AF65-F5344CB8AC3E}">
        <p14:creationId xmlns:p14="http://schemas.microsoft.com/office/powerpoint/2010/main" val="4290113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nodeType="clickEffect">
                                  <p:stCondLst>
                                    <p:cond delay="0"/>
                                  </p:stCondLst>
                                  <p:childTnLst>
                                    <p:set>
                                      <p:cBhvr>
                                        <p:cTn id="36" dur="1" fill="hold">
                                          <p:stCondLst>
                                            <p:cond delay="0"/>
                                          </p:stCondLst>
                                        </p:cTn>
                                        <p:tgtEl>
                                          <p:spTgt spid="3">
                                            <p:txEl>
                                              <p:pRg st="10" end="10"/>
                                            </p:txEl>
                                          </p:spTgt>
                                        </p:tgtEl>
                                        <p:attrNameLst>
                                          <p:attrName>style.visibility</p:attrName>
                                        </p:attrNameLst>
                                      </p:cBhvr>
                                      <p:to>
                                        <p:strVal val="visible"/>
                                      </p:to>
                                    </p:set>
                                  </p:childTnLst>
                                </p:cTn>
                              </p:par>
                              <p:par>
                                <p:cTn id="37" presetID="1" presetClass="entr" presetSubtype="0" fill="hold" nodeType="withEffect">
                                  <p:stCondLst>
                                    <p:cond delay="0"/>
                                  </p:stCondLst>
                                  <p:childTnLst>
                                    <p:set>
                                      <p:cBhvr>
                                        <p:cTn id="38"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033031" y="404664"/>
            <a:ext cx="6645424" cy="648072"/>
          </a:xfrm>
        </p:spPr>
        <p:txBody>
          <a:bodyPr/>
          <a:lstStyle/>
          <a:p>
            <a:r>
              <a:rPr lang="nl-NL" dirty="0"/>
              <a:t>Multifunctionele vrijetijdslocaties</a:t>
            </a:r>
          </a:p>
        </p:txBody>
      </p:sp>
      <p:sp>
        <p:nvSpPr>
          <p:cNvPr id="3" name="Tijdelijke aanduiding voor inhoud 2"/>
          <p:cNvSpPr>
            <a:spLocks noGrp="1"/>
          </p:cNvSpPr>
          <p:nvPr>
            <p:ph idx="1"/>
          </p:nvPr>
        </p:nvSpPr>
        <p:spPr>
          <a:xfrm>
            <a:off x="683568" y="1196752"/>
            <a:ext cx="8003232" cy="4929411"/>
          </a:xfrm>
        </p:spPr>
        <p:txBody>
          <a:bodyPr>
            <a:normAutofit fontScale="92500" lnSpcReduction="10000"/>
          </a:bodyPr>
          <a:lstStyle/>
          <a:p>
            <a:pPr marL="0" indent="0">
              <a:buNone/>
            </a:pPr>
            <a:r>
              <a:rPr lang="nl-NL" dirty="0"/>
              <a:t>Wat wordt hiermee bedoeld?</a:t>
            </a:r>
          </a:p>
          <a:p>
            <a:pPr marL="0" indent="0">
              <a:buNone/>
            </a:pPr>
            <a:endParaRPr lang="nl-NL" dirty="0"/>
          </a:p>
          <a:p>
            <a:pPr marL="0" indent="0">
              <a:buNone/>
            </a:pPr>
            <a:r>
              <a:rPr lang="nl-NL" dirty="0"/>
              <a:t>Definitie</a:t>
            </a:r>
          </a:p>
          <a:p>
            <a:pPr marL="0" indent="0">
              <a:buNone/>
            </a:pPr>
            <a:r>
              <a:rPr lang="nl-NL" dirty="0"/>
              <a:t>Een commerciële of non-commerciële locatie, gelegen in zowel de periferie als de stedelijke en rurale omgeving, waar minimaal twee functies fysiek geïntegreerd zijn en waar op planmatige wijze synergie gezocht wordt tussen deze functies onderling. Hierbij is de voorwaarde dat er minimaal een </a:t>
            </a:r>
            <a:r>
              <a:rPr lang="nl-NL" dirty="0" err="1"/>
              <a:t>leisurefunctie</a:t>
            </a:r>
            <a:r>
              <a:rPr lang="nl-NL" dirty="0"/>
              <a:t> aanwezig is ten behoeve van de besteding van de vrijetijd waarbij het creëren van de optimale beleving wordt nagestreefd.  </a:t>
            </a:r>
          </a:p>
        </p:txBody>
      </p:sp>
    </p:spTree>
    <p:extLst>
      <p:ext uri="{BB962C8B-B14F-4D97-AF65-F5344CB8AC3E}">
        <p14:creationId xmlns:p14="http://schemas.microsoft.com/office/powerpoint/2010/main" val="3784856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57200" y="274638"/>
            <a:ext cx="8229600" cy="1143000"/>
          </a:xfrm>
        </p:spPr>
        <p:txBody>
          <a:bodyPr anchor="ctr">
            <a:normAutofit/>
          </a:bodyPr>
          <a:lstStyle/>
          <a:p>
            <a:pPr>
              <a:lnSpc>
                <a:spcPct val="90000"/>
              </a:lnSpc>
            </a:pPr>
            <a:r>
              <a:rPr lang="nl-NL" sz="3700" dirty="0"/>
              <a:t>Voordelen multifunctionele vrijetijdslocaties</a:t>
            </a:r>
          </a:p>
        </p:txBody>
      </p:sp>
      <p:sp>
        <p:nvSpPr>
          <p:cNvPr id="9" name="Content Placeholder 2">
            <a:extLst>
              <a:ext uri="{FF2B5EF4-FFF2-40B4-BE49-F238E27FC236}">
                <a16:creationId xmlns:a16="http://schemas.microsoft.com/office/drawing/2014/main" id="{AF76B22B-421F-496F-9BBD-367A286CDE26}"/>
              </a:ext>
            </a:extLst>
          </p:cNvPr>
          <p:cNvSpPr>
            <a:spLocks noGrp="1"/>
          </p:cNvSpPr>
          <p:nvPr>
            <p:ph sz="half" idx="1"/>
          </p:nvPr>
        </p:nvSpPr>
        <p:spPr>
          <a:xfrm>
            <a:off x="457200" y="1600200"/>
            <a:ext cx="4038600" cy="4525963"/>
          </a:xfrm>
        </p:spPr>
        <p:txBody>
          <a:bodyPr/>
          <a:lstStyle/>
          <a:p>
            <a:endParaRPr lang="en-US"/>
          </a:p>
        </p:txBody>
      </p:sp>
      <p:graphicFrame>
        <p:nvGraphicFramePr>
          <p:cNvPr id="5" name="Tijdelijke aanduiding voor inhoud 2">
            <a:extLst>
              <a:ext uri="{FF2B5EF4-FFF2-40B4-BE49-F238E27FC236}">
                <a16:creationId xmlns:a16="http://schemas.microsoft.com/office/drawing/2014/main" id="{EAD58AEE-440F-47CF-B401-7499CB745175}"/>
              </a:ext>
            </a:extLst>
          </p:cNvPr>
          <p:cNvGraphicFramePr>
            <a:graphicFrameLocks noGrp="1"/>
          </p:cNvGraphicFramePr>
          <p:nvPr>
            <p:ph sz="half" idx="2"/>
            <p:extLst>
              <p:ext uri="{D42A27DB-BD31-4B8C-83A1-F6EECF244321}">
                <p14:modId xmlns:p14="http://schemas.microsoft.com/office/powerpoint/2010/main" val="1464139149"/>
              </p:ext>
            </p:extLst>
          </p:nvPr>
        </p:nvGraphicFramePr>
        <p:xfrm>
          <a:off x="4648200" y="1600200"/>
          <a:ext cx="4038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67620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a:t>voorbeeld</a:t>
            </a:r>
          </a:p>
        </p:txBody>
      </p:sp>
      <p:sp>
        <p:nvSpPr>
          <p:cNvPr id="3" name="Tijdelijke aanduiding voor inhoud 2"/>
          <p:cNvSpPr>
            <a:spLocks noGrp="1"/>
          </p:cNvSpPr>
          <p:nvPr>
            <p:ph idx="1"/>
          </p:nvPr>
        </p:nvSpPr>
        <p:spPr>
          <a:xfrm>
            <a:off x="1990056" y="5517232"/>
            <a:ext cx="6635080" cy="4929411"/>
          </a:xfrm>
        </p:spPr>
        <p:txBody>
          <a:bodyPr/>
          <a:lstStyle/>
          <a:p>
            <a:r>
              <a:rPr lang="nl-NL" dirty="0">
                <a:hlinkClick r:id="rId3"/>
              </a:rPr>
              <a:t>https://www.youtube.com/watch?v=p1Y5UG1KbCc</a:t>
            </a:r>
            <a:endParaRPr lang="nl-NL" dirty="0"/>
          </a:p>
        </p:txBody>
      </p:sp>
      <p:pic>
        <p:nvPicPr>
          <p:cNvPr id="4" name="Afbeelding 3"/>
          <p:cNvPicPr>
            <a:picLocks noChangeAspect="1"/>
          </p:cNvPicPr>
          <p:nvPr/>
        </p:nvPicPr>
        <p:blipFill>
          <a:blip r:embed="rId4"/>
          <a:stretch>
            <a:fillRect/>
          </a:stretch>
        </p:blipFill>
        <p:spPr>
          <a:xfrm>
            <a:off x="3459336" y="1556792"/>
            <a:ext cx="3686175" cy="2543175"/>
          </a:xfrm>
          <a:prstGeom prst="rect">
            <a:avLst/>
          </a:prstGeom>
        </p:spPr>
      </p:pic>
    </p:spTree>
    <p:extLst>
      <p:ext uri="{BB962C8B-B14F-4D97-AF65-F5344CB8AC3E}">
        <p14:creationId xmlns:p14="http://schemas.microsoft.com/office/powerpoint/2010/main" val="5536990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CEC62CB-AACE-4F17-8EEB-BFB1C01A9485}"/>
              </a:ext>
            </a:extLst>
          </p:cNvPr>
          <p:cNvSpPr>
            <a:spLocks noGrp="1"/>
          </p:cNvSpPr>
          <p:nvPr>
            <p:ph type="title"/>
          </p:nvPr>
        </p:nvSpPr>
        <p:spPr/>
        <p:txBody>
          <a:bodyPr/>
          <a:lstStyle/>
          <a:p>
            <a:r>
              <a:rPr lang="nl-NL" dirty="0"/>
              <a:t>De 4 generaties van Multifunctionele Vrijetijdslocaties</a:t>
            </a:r>
          </a:p>
        </p:txBody>
      </p:sp>
      <p:sp>
        <p:nvSpPr>
          <p:cNvPr id="3" name="Tijdelijke aanduiding voor inhoud 2">
            <a:extLst>
              <a:ext uri="{FF2B5EF4-FFF2-40B4-BE49-F238E27FC236}">
                <a16:creationId xmlns:a16="http://schemas.microsoft.com/office/drawing/2014/main" id="{7AAA1D86-A583-470B-A651-CDFB40327AC7}"/>
              </a:ext>
            </a:extLst>
          </p:cNvPr>
          <p:cNvSpPr>
            <a:spLocks noGrp="1"/>
          </p:cNvSpPr>
          <p:nvPr>
            <p:ph idx="1"/>
          </p:nvPr>
        </p:nvSpPr>
        <p:spPr/>
        <p:txBody>
          <a:bodyPr>
            <a:normAutofit fontScale="92500"/>
          </a:bodyPr>
          <a:lstStyle/>
          <a:p>
            <a:pPr marL="0" indent="0">
              <a:buNone/>
            </a:pPr>
            <a:r>
              <a:rPr lang="nl-NL" dirty="0"/>
              <a:t>Volgens Jansen en </a:t>
            </a:r>
            <a:r>
              <a:rPr lang="nl-NL" dirty="0" err="1"/>
              <a:t>Pluijmens</a:t>
            </a:r>
            <a:r>
              <a:rPr lang="nl-NL" dirty="0"/>
              <a:t>, (2001):</a:t>
            </a:r>
          </a:p>
          <a:p>
            <a:pPr marL="0" indent="0">
              <a:buNone/>
            </a:pPr>
            <a:endParaRPr lang="nl-NL" dirty="0"/>
          </a:p>
          <a:p>
            <a:pPr marL="228600" indent="-228600">
              <a:buAutoNum type="arabicPeriod"/>
            </a:pPr>
            <a:r>
              <a:rPr lang="nl-NL" dirty="0"/>
              <a:t>Eerste generatie: Monofunctionele </a:t>
            </a:r>
            <a:r>
              <a:rPr lang="nl-NL" dirty="0" err="1"/>
              <a:t>leisurevoorzieningen</a:t>
            </a:r>
            <a:endParaRPr lang="nl-NL" dirty="0"/>
          </a:p>
          <a:p>
            <a:pPr marL="228600" indent="-228600">
              <a:buAutoNum type="arabicPeriod"/>
            </a:pPr>
            <a:r>
              <a:rPr lang="nl-NL" dirty="0"/>
              <a:t>Tweede generatie: Multifunctionele </a:t>
            </a:r>
            <a:r>
              <a:rPr lang="nl-NL" dirty="0" err="1"/>
              <a:t>leisurecentra</a:t>
            </a:r>
            <a:endParaRPr lang="nl-NL" dirty="0"/>
          </a:p>
          <a:p>
            <a:pPr marL="228600" indent="-228600">
              <a:buAutoNum type="arabicPeriod"/>
            </a:pPr>
            <a:r>
              <a:rPr lang="nl-NL" dirty="0"/>
              <a:t>Derde generatie: Geïntegreerde </a:t>
            </a:r>
            <a:r>
              <a:rPr lang="nl-NL" dirty="0" err="1"/>
              <a:t>leisure</a:t>
            </a:r>
            <a:r>
              <a:rPr lang="nl-NL" dirty="0"/>
              <a:t> in functies als wonen, werken en </a:t>
            </a:r>
            <a:r>
              <a:rPr lang="nl-NL" dirty="0" err="1"/>
              <a:t>retail</a:t>
            </a:r>
            <a:endParaRPr lang="nl-NL" dirty="0"/>
          </a:p>
          <a:p>
            <a:pPr marL="228600" indent="-228600">
              <a:buAutoNum type="arabicPeriod"/>
            </a:pPr>
            <a:r>
              <a:rPr lang="nl-NL" dirty="0"/>
              <a:t>Vierde generatie: Leisure met functievermenging in o.a. zorg, welzijn of onderwijs.</a:t>
            </a:r>
          </a:p>
          <a:p>
            <a:pPr marL="228600" indent="-228600">
              <a:buAutoNum type="arabicPeriod"/>
            </a:pPr>
            <a:endParaRPr lang="nl-NL" dirty="0"/>
          </a:p>
          <a:p>
            <a:endParaRPr lang="nl-NL" dirty="0"/>
          </a:p>
        </p:txBody>
      </p:sp>
    </p:spTree>
    <p:extLst>
      <p:ext uri="{BB962C8B-B14F-4D97-AF65-F5344CB8AC3E}">
        <p14:creationId xmlns:p14="http://schemas.microsoft.com/office/powerpoint/2010/main" val="10623197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187624" y="332656"/>
            <a:ext cx="7437512" cy="648072"/>
          </a:xfrm>
        </p:spPr>
        <p:txBody>
          <a:bodyPr/>
          <a:lstStyle/>
          <a:p>
            <a:r>
              <a:rPr lang="nl-NL" sz="2400" dirty="0"/>
              <a:t>Opdracht</a:t>
            </a:r>
          </a:p>
        </p:txBody>
      </p:sp>
      <p:sp>
        <p:nvSpPr>
          <p:cNvPr id="3" name="Tijdelijke aanduiding voor inhoud 2"/>
          <p:cNvSpPr>
            <a:spLocks noGrp="1"/>
          </p:cNvSpPr>
          <p:nvPr>
            <p:ph idx="1"/>
          </p:nvPr>
        </p:nvSpPr>
        <p:spPr>
          <a:xfrm>
            <a:off x="683568" y="1196752"/>
            <a:ext cx="8003232" cy="4929411"/>
          </a:xfrm>
        </p:spPr>
        <p:txBody>
          <a:bodyPr>
            <a:normAutofit/>
          </a:bodyPr>
          <a:lstStyle/>
          <a:p>
            <a:r>
              <a:rPr lang="nl-NL" dirty="0"/>
              <a:t>Je kunt in eigen woorden uitleggen wat een multifunctionele vrijetijdslocatie is.</a:t>
            </a:r>
          </a:p>
          <a:p>
            <a:r>
              <a:rPr lang="nl-NL" dirty="0"/>
              <a:t>Noem per ‘generatie’ een voorbeeld</a:t>
            </a:r>
          </a:p>
          <a:p>
            <a:r>
              <a:rPr lang="nl-NL" dirty="0"/>
              <a:t>Wat kan je hier allemaal doen?</a:t>
            </a:r>
          </a:p>
          <a:p>
            <a:endParaRPr lang="nl-NL" dirty="0"/>
          </a:p>
          <a:p>
            <a:endParaRPr lang="nl-NL" dirty="0"/>
          </a:p>
          <a:p>
            <a:r>
              <a:rPr lang="nl-NL" dirty="0"/>
              <a:t>Wat is de Hall of Fame?</a:t>
            </a:r>
          </a:p>
        </p:txBody>
      </p:sp>
    </p:spTree>
    <p:extLst>
      <p:ext uri="{BB962C8B-B14F-4D97-AF65-F5344CB8AC3E}">
        <p14:creationId xmlns:p14="http://schemas.microsoft.com/office/powerpoint/2010/main" val="639142295"/>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6882E0B02A318E459AD716AC786DE572" ma:contentTypeVersion="13" ma:contentTypeDescription="Een nieuw document maken." ma:contentTypeScope="" ma:versionID="40482e5b53334d1eeebda43037df53c5">
  <xsd:schema xmlns:xsd="http://www.w3.org/2001/XMLSchema" xmlns:xs="http://www.w3.org/2001/XMLSchema" xmlns:p="http://schemas.microsoft.com/office/2006/metadata/properties" xmlns:ns2="34354c1b-6b8c-435b-ad50-990538c19557" xmlns:ns3="47a28104-336f-447d-946e-e305ac2bcd47" targetNamespace="http://schemas.microsoft.com/office/2006/metadata/properties" ma:root="true" ma:fieldsID="9c978e2734d7fc04f5be9d8ae96b6347" ns2:_="" ns3:_="">
    <xsd:import namespace="34354c1b-6b8c-435b-ad50-990538c19557"/>
    <xsd:import namespace="47a28104-336f-447d-946e-e305ac2bcd4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MediaServiceLocation" minOccurs="0"/>
                <xsd:element ref="ns3:SharedWithUsers" minOccurs="0"/>
                <xsd:element ref="ns3:SharedWithDetails" minOccurs="0"/>
                <xsd:element ref="ns2:MediaServiceAutoKeyPoints" minOccurs="0"/>
                <xsd:element ref="ns2:MediaServiceKeyPoints"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4354c1b-6b8c-435b-ad50-990538c1955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Location" ma:index="15" nillable="true" ma:displayName="Location" ma:internalName="MediaServiceLocation"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MediaLengthInSeconds" ma:index="20" nillable="true" ma:displayName="Length (seconds)"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47a28104-336f-447d-946e-e305ac2bcd47" elementFormDefault="qualified">
    <xsd:import namespace="http://schemas.microsoft.com/office/2006/documentManagement/types"/>
    <xsd:import namespace="http://schemas.microsoft.com/office/infopath/2007/PartnerControls"/>
    <xsd:element name="SharedWithUsers" ma:index="16"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Gedeeld met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447D083-A6FD-41D6-A44F-C4F1AF0BEA10}">
  <ds:schemaRefs>
    <ds:schemaRef ds:uri="http://schemas.microsoft.com/sharepoint/v3/contenttype/forms"/>
  </ds:schemaRefs>
</ds:datastoreItem>
</file>

<file path=customXml/itemProps2.xml><?xml version="1.0" encoding="utf-8"?>
<ds:datastoreItem xmlns:ds="http://schemas.openxmlformats.org/officeDocument/2006/customXml" ds:itemID="{4A1DDD51-533E-4DD6-B3C5-7420BADA2040}">
  <ds:schemaRefs>
    <ds:schemaRef ds:uri="34354c1b-6b8c-435b-ad50-990538c19557"/>
    <ds:schemaRef ds:uri="47a28104-336f-447d-946e-e305ac2bcd47"/>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customXml/itemProps3.xml><?xml version="1.0" encoding="utf-8"?>
<ds:datastoreItem xmlns:ds="http://schemas.openxmlformats.org/officeDocument/2006/customXml" ds:itemID="{0C71F80C-4DA7-4034-A9A4-3F5CED364532}">
  <ds:schemaRefs>
    <ds:schemaRef ds:uri="34354c1b-6b8c-435b-ad50-990538c19557"/>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613</TotalTime>
  <Words>547</Words>
  <Application>Microsoft Office PowerPoint</Application>
  <PresentationFormat>Diavoorstelling (4:3)</PresentationFormat>
  <Paragraphs>75</Paragraphs>
  <Slides>9</Slides>
  <Notes>5</Notes>
  <HiddenSlides>0</HiddenSlides>
  <MMClips>0</MMClips>
  <ScaleCrop>false</ScaleCrop>
  <HeadingPairs>
    <vt:vector size="6" baseType="variant">
      <vt:variant>
        <vt:lpstr>Gebruikte lettertypen</vt:lpstr>
      </vt:variant>
      <vt:variant>
        <vt:i4>2</vt:i4>
      </vt:variant>
      <vt:variant>
        <vt:lpstr>Thema</vt:lpstr>
      </vt:variant>
      <vt:variant>
        <vt:i4>1</vt:i4>
      </vt:variant>
      <vt:variant>
        <vt:lpstr>Diatitels</vt:lpstr>
      </vt:variant>
      <vt:variant>
        <vt:i4>9</vt:i4>
      </vt:variant>
    </vt:vector>
  </HeadingPairs>
  <TitlesOfParts>
    <vt:vector size="12" baseType="lpstr">
      <vt:lpstr>Arial</vt:lpstr>
      <vt:lpstr>Calibri</vt:lpstr>
      <vt:lpstr>Kantoorthema</vt:lpstr>
      <vt:lpstr>Vrije tijd</vt:lpstr>
      <vt:lpstr>HERHALING vorige les</vt:lpstr>
      <vt:lpstr>HERHALING Interactive experience model</vt:lpstr>
      <vt:lpstr>HERHALING Bouwstenen + uitleg</vt:lpstr>
      <vt:lpstr>Multifunctionele vrijetijdslocaties</vt:lpstr>
      <vt:lpstr>Voordelen multifunctionele vrijetijdslocaties</vt:lpstr>
      <vt:lpstr>voorbeeld</vt:lpstr>
      <vt:lpstr>De 4 generaties van Multifunctionele Vrijetijdslocaties</vt:lpstr>
      <vt:lpstr>Opdracht</vt:lpstr>
    </vt:vector>
  </TitlesOfParts>
  <Company>Helicon Opleidingen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Miriam Oostdijk</dc:creator>
  <cp:lastModifiedBy>Machiel Huizer</cp:lastModifiedBy>
  <cp:revision>44</cp:revision>
  <dcterms:created xsi:type="dcterms:W3CDTF">2013-11-15T15:05:42Z</dcterms:created>
  <dcterms:modified xsi:type="dcterms:W3CDTF">2021-06-22T09:47:31Z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0x0101006882E0B02A318E459AD716AC786DE572</vt:lpwstr>
  </property>
</Properties>
</file>